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3"/>
  </p:sldMasterIdLst>
  <p:notesMasterIdLst>
    <p:notesMasterId r:id="rId32"/>
  </p:notesMasterIdLst>
  <p:sldIdLst>
    <p:sldId id="256" r:id="rId4"/>
    <p:sldId id="257" r:id="rId5"/>
    <p:sldId id="284" r:id="rId6"/>
    <p:sldId id="287" r:id="rId7"/>
    <p:sldId id="291" r:id="rId8"/>
    <p:sldId id="289" r:id="rId9"/>
    <p:sldId id="290" r:id="rId10"/>
    <p:sldId id="258" r:id="rId11"/>
    <p:sldId id="264" r:id="rId12"/>
    <p:sldId id="263" r:id="rId13"/>
    <p:sldId id="285" r:id="rId14"/>
    <p:sldId id="286" r:id="rId15"/>
    <p:sldId id="288" r:id="rId16"/>
    <p:sldId id="266" r:id="rId17"/>
    <p:sldId id="259" r:id="rId18"/>
    <p:sldId id="270" r:id="rId19"/>
    <p:sldId id="283" r:id="rId20"/>
    <p:sldId id="269" r:id="rId21"/>
    <p:sldId id="265" r:id="rId22"/>
    <p:sldId id="260" r:id="rId23"/>
    <p:sldId id="271" r:id="rId24"/>
    <p:sldId id="292" r:id="rId25"/>
    <p:sldId id="274" r:id="rId26"/>
    <p:sldId id="275" r:id="rId27"/>
    <p:sldId id="262" r:id="rId28"/>
    <p:sldId id="276" r:id="rId29"/>
    <p:sldId id="277" r:id="rId30"/>
    <p:sldId id="278" r:id="rId31"/>
  </p:sldIdLst>
  <p:sldSz cx="10080625" cy="7559675"/>
  <p:notesSz cx="7772400" cy="10058400"/>
  <p:defaultTextStyle>
    <a:defPPr>
      <a:defRPr lang="en-GB"/>
    </a:defPPr>
    <a:lvl1pPr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mma Cathell" initials="" lastIdx="2" clrIdx="0"/>
  <p:cmAuthor id="2" name="Emma Cathell" initials="EC" lastIdx="9" clrIdx="1">
    <p:extLst>
      <p:ext uri="{19B8F6BF-5375-455C-9EA6-DF929625EA0E}">
        <p15:presenceInfo xmlns:p15="http://schemas.microsoft.com/office/powerpoint/2012/main" userId="S-1-5-21-1399593236-398925748-1237804090-18688" providerId="AD"/>
      </p:ext>
    </p:extLst>
  </p:cmAuthor>
  <p:cmAuthor id="3" name="Brian McShane (he/his)" initials="B(" lastIdx="1" clrIdx="2">
    <p:extLst>
      <p:ext uri="{19B8F6BF-5375-455C-9EA6-DF929625EA0E}">
        <p15:presenceInfo xmlns:p15="http://schemas.microsoft.com/office/powerpoint/2012/main" userId="S::brian.mcshane_csh.org#ext#@countyofbucks.onmicrosoft.com::40da6665-4896-451b-a09d-12f33652791f" providerId="AD"/>
      </p:ext>
    </p:extLst>
  </p:cmAuthor>
  <p:cmAuthor id="4" name="Emma Cathell (she/her/ella)" initials="E(" lastIdx="2" clrIdx="3">
    <p:extLst>
      <p:ext uri="{19B8F6BF-5375-455C-9EA6-DF929625EA0E}">
        <p15:presenceInfo xmlns:p15="http://schemas.microsoft.com/office/powerpoint/2012/main" userId="S::emma.cathell_csh.org#ext#@countyofbucks.onmicrosoft.com::3e0bbddc-d49d-4165-a91e-f817c54307d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94C7E"/>
    <a:srgbClr val="FEB13F"/>
    <a:srgbClr val="004586"/>
    <a:srgbClr val="FCB040"/>
    <a:srgbClr val="E8E8F6"/>
    <a:srgbClr val="1B75BC"/>
    <a:srgbClr val="3A5C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788" y="90"/>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 of Projects</c:v>
                </c:pt>
              </c:strCache>
            </c:strRef>
          </c:tx>
          <c:dPt>
            <c:idx val="0"/>
            <c:bubble3D val="0"/>
            <c:spPr>
              <a:solidFill>
                <a:srgbClr val="FEB13F"/>
              </a:solidFill>
              <a:ln w="19050">
                <a:solidFill>
                  <a:schemeClr val="lt1"/>
                </a:solidFill>
              </a:ln>
              <a:effectLst/>
            </c:spPr>
            <c:extLst>
              <c:ext xmlns:c16="http://schemas.microsoft.com/office/drawing/2014/chart" uri="{C3380CC4-5D6E-409C-BE32-E72D297353CC}">
                <c16:uniqueId val="{00000001-AD90-4149-8021-44E80AE6B37D}"/>
              </c:ext>
            </c:extLst>
          </c:dPt>
          <c:dPt>
            <c:idx val="1"/>
            <c:bubble3D val="0"/>
            <c:spPr>
              <a:solidFill>
                <a:srgbClr val="004586"/>
              </a:solidFill>
              <a:ln w="19050">
                <a:solidFill>
                  <a:schemeClr val="lt1"/>
                </a:solidFill>
              </a:ln>
              <a:effectLst/>
            </c:spPr>
            <c:extLst>
              <c:ext xmlns:c16="http://schemas.microsoft.com/office/drawing/2014/chart" uri="{C3380CC4-5D6E-409C-BE32-E72D297353CC}">
                <c16:uniqueId val="{00000003-AD90-4149-8021-44E80AE6B37D}"/>
              </c:ext>
            </c:extLst>
          </c:dPt>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PH</c:v>
                </c:pt>
                <c:pt idx="1">
                  <c:v>SSO/TH</c:v>
                </c:pt>
              </c:strCache>
            </c:strRef>
          </c:cat>
          <c:val>
            <c:numRef>
              <c:f>Sheet1!$B$2:$B$3</c:f>
              <c:numCache>
                <c:formatCode>0%</c:formatCode>
                <c:ptCount val="2"/>
                <c:pt idx="0">
                  <c:v>0.77</c:v>
                </c:pt>
                <c:pt idx="1">
                  <c:v>0.23</c:v>
                </c:pt>
              </c:numCache>
            </c:numRef>
          </c:val>
          <c:extLst>
            <c:ext xmlns:c16="http://schemas.microsoft.com/office/drawing/2014/chart" uri="{C3380CC4-5D6E-409C-BE32-E72D297353CC}">
              <c16:uniqueId val="{00000004-AD90-4149-8021-44E80AE6B37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 of Projects</c:v>
                </c:pt>
              </c:strCache>
            </c:strRef>
          </c:tx>
          <c:dPt>
            <c:idx val="0"/>
            <c:bubble3D val="0"/>
            <c:spPr>
              <a:solidFill>
                <a:srgbClr val="FCB040"/>
              </a:solidFill>
              <a:ln w="19050">
                <a:solidFill>
                  <a:schemeClr val="lt1"/>
                </a:solidFill>
              </a:ln>
              <a:effectLst/>
            </c:spPr>
            <c:extLst>
              <c:ext xmlns:c16="http://schemas.microsoft.com/office/drawing/2014/chart" uri="{C3380CC4-5D6E-409C-BE32-E72D297353CC}">
                <c16:uniqueId val="{00000005-6B06-4FD6-BD0B-EEF820BFFCA2}"/>
              </c:ext>
            </c:extLst>
          </c:dPt>
          <c:dPt>
            <c:idx val="1"/>
            <c:bubble3D val="0"/>
            <c:spPr>
              <a:solidFill>
                <a:srgbClr val="004586"/>
              </a:solidFill>
              <a:ln w="19050">
                <a:solidFill>
                  <a:schemeClr val="lt1"/>
                </a:solidFill>
              </a:ln>
              <a:effectLst/>
            </c:spPr>
            <c:extLst>
              <c:ext xmlns:c16="http://schemas.microsoft.com/office/drawing/2014/chart" uri="{C3380CC4-5D6E-409C-BE32-E72D297353CC}">
                <c16:uniqueId val="{00000004-6B06-4FD6-BD0B-EEF820BFFCA2}"/>
              </c:ext>
            </c:extLst>
          </c:dPt>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PH</c:v>
                </c:pt>
                <c:pt idx="1">
                  <c:v>SSO/TH</c:v>
                </c:pt>
              </c:strCache>
            </c:strRef>
          </c:cat>
          <c:val>
            <c:numRef>
              <c:f>Sheet1!$B$2:$B$3</c:f>
              <c:numCache>
                <c:formatCode>0%</c:formatCode>
                <c:ptCount val="2"/>
                <c:pt idx="0">
                  <c:v>0.3</c:v>
                </c:pt>
                <c:pt idx="1">
                  <c:v>0.7</c:v>
                </c:pt>
              </c:numCache>
            </c:numRef>
          </c:val>
          <c:extLst>
            <c:ext xmlns:c16="http://schemas.microsoft.com/office/drawing/2014/chart" uri="{C3380CC4-5D6E-409C-BE32-E72D297353CC}">
              <c16:uniqueId val="{00000000-6B06-4FD6-BD0B-EEF820BFFCA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Tier 2</c:v>
                </c:pt>
              </c:strCache>
            </c:strRef>
          </c:tx>
          <c:spPr>
            <a:solidFill>
              <a:srgbClr val="FEB13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2024 NOFO</c:v>
                </c:pt>
                <c:pt idx="1">
                  <c:v>2025 NOFO</c:v>
                </c:pt>
              </c:strCache>
            </c:strRef>
          </c:cat>
          <c:val>
            <c:numRef>
              <c:f>Sheet1!$B$2:$B$3</c:f>
              <c:numCache>
                <c:formatCode>0%</c:formatCode>
                <c:ptCount val="2"/>
                <c:pt idx="0">
                  <c:v>0.06</c:v>
                </c:pt>
                <c:pt idx="1">
                  <c:v>0.7</c:v>
                </c:pt>
              </c:numCache>
            </c:numRef>
          </c:val>
          <c:extLst>
            <c:ext xmlns:c16="http://schemas.microsoft.com/office/drawing/2014/chart" uri="{C3380CC4-5D6E-409C-BE32-E72D297353CC}">
              <c16:uniqueId val="{00000000-5CAD-401A-917B-D7140A7332CA}"/>
            </c:ext>
          </c:extLst>
        </c:ser>
        <c:ser>
          <c:idx val="1"/>
          <c:order val="1"/>
          <c:tx>
            <c:strRef>
              <c:f>Sheet1!$C$1</c:f>
              <c:strCache>
                <c:ptCount val="1"/>
                <c:pt idx="0">
                  <c:v>Tier 1</c:v>
                </c:pt>
              </c:strCache>
            </c:strRef>
          </c:tx>
          <c:spPr>
            <a:solidFill>
              <a:srgbClr val="094C7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2024 NOFO</c:v>
                </c:pt>
                <c:pt idx="1">
                  <c:v>2025 NOFO</c:v>
                </c:pt>
              </c:strCache>
            </c:strRef>
          </c:cat>
          <c:val>
            <c:numRef>
              <c:f>Sheet1!$C$2:$C$3</c:f>
              <c:numCache>
                <c:formatCode>0%</c:formatCode>
                <c:ptCount val="2"/>
                <c:pt idx="0">
                  <c:v>0.94</c:v>
                </c:pt>
                <c:pt idx="1">
                  <c:v>0.3</c:v>
                </c:pt>
              </c:numCache>
            </c:numRef>
          </c:val>
          <c:extLst>
            <c:ext xmlns:c16="http://schemas.microsoft.com/office/drawing/2014/chart" uri="{C3380CC4-5D6E-409C-BE32-E72D297353CC}">
              <c16:uniqueId val="{00000001-5CAD-401A-917B-D7140A7332CA}"/>
            </c:ext>
          </c:extLst>
        </c:ser>
        <c:dLbls>
          <c:showLegendKey val="0"/>
          <c:showVal val="0"/>
          <c:showCatName val="0"/>
          <c:showSerName val="0"/>
          <c:showPercent val="0"/>
          <c:showBubbleSize val="0"/>
        </c:dLbls>
        <c:gapWidth val="150"/>
        <c:overlap val="100"/>
        <c:axId val="1515138351"/>
        <c:axId val="1515138831"/>
      </c:barChart>
      <c:catAx>
        <c:axId val="15151383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15138831"/>
        <c:crosses val="autoZero"/>
        <c:auto val="1"/>
        <c:lblAlgn val="ctr"/>
        <c:lblOffset val="100"/>
        <c:noMultiLvlLbl val="0"/>
      </c:catAx>
      <c:valAx>
        <c:axId val="1515138831"/>
        <c:scaling>
          <c:orientation val="minMax"/>
        </c:scaling>
        <c:delete val="1"/>
        <c:axPos val="l"/>
        <c:numFmt formatCode="0%" sourceLinked="1"/>
        <c:majorTickMark val="none"/>
        <c:minorTickMark val="none"/>
        <c:tickLblPos val="nextTo"/>
        <c:crossAx val="151513835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cdr:x>
      <cdr:y>0.21535</cdr:y>
    </cdr:from>
    <cdr:to>
      <cdr:x>0.86693</cdr:x>
      <cdr:y>0.54958</cdr:y>
    </cdr:to>
    <cdr:sp macro="" textlink="">
      <cdr:nvSpPr>
        <cdr:cNvPr id="2" name="TextBox 1">
          <a:extLst xmlns:a="http://schemas.openxmlformats.org/drawingml/2006/main">
            <a:ext uri="{FF2B5EF4-FFF2-40B4-BE49-F238E27FC236}">
              <a16:creationId xmlns:a16="http://schemas.microsoft.com/office/drawing/2014/main" id="{C741980B-00B6-6578-51A4-B6AC02F272E7}"/>
            </a:ext>
          </a:extLst>
        </cdr:cNvPr>
        <cdr:cNvSpPr txBox="1"/>
      </cdr:nvSpPr>
      <cdr:spPr>
        <a:xfrm xmlns:a="http://schemas.openxmlformats.org/drawingml/2006/main">
          <a:off x="1553192" y="661898"/>
          <a:ext cx="1139825" cy="10272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400" kern="1200" dirty="0">
            <a:solidFill>
              <a:schemeClr val="bg1"/>
            </a:solidFill>
          </a:endParaRPr>
        </a:p>
      </cdr:txBody>
    </cdr:sp>
  </cdr:relSizeAnchor>
  <cdr:relSizeAnchor xmlns:cdr="http://schemas.openxmlformats.org/drawingml/2006/chartDrawing">
    <cdr:from>
      <cdr:x>0.17293</cdr:x>
      <cdr:y>0.31989</cdr:y>
    </cdr:from>
    <cdr:to>
      <cdr:x>0.5</cdr:x>
      <cdr:y>0.90499</cdr:y>
    </cdr:to>
    <cdr:sp macro="" textlink="">
      <cdr:nvSpPr>
        <cdr:cNvPr id="3" name="TextBox 2">
          <a:extLst xmlns:a="http://schemas.openxmlformats.org/drawingml/2006/main">
            <a:ext uri="{FF2B5EF4-FFF2-40B4-BE49-F238E27FC236}">
              <a16:creationId xmlns:a16="http://schemas.microsoft.com/office/drawing/2014/main" id="{BCB99790-AC20-4B8D-1E4C-47D62F623421}"/>
            </a:ext>
          </a:extLst>
        </cdr:cNvPr>
        <cdr:cNvSpPr txBox="1"/>
      </cdr:nvSpPr>
      <cdr:spPr>
        <a:xfrm xmlns:a="http://schemas.openxmlformats.org/drawingml/2006/main">
          <a:off x="537192" y="983192"/>
          <a:ext cx="1016000" cy="17983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500" kern="1200" dirty="0">
            <a:solidFill>
              <a:schemeClr val="bg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cdr:x>
      <cdr:y>0.24738</cdr:y>
    </cdr:from>
    <cdr:to>
      <cdr:x>0.86693</cdr:x>
      <cdr:y>0.58161</cdr:y>
    </cdr:to>
    <cdr:sp macro="" textlink="">
      <cdr:nvSpPr>
        <cdr:cNvPr id="2" name="TextBox 1">
          <a:extLst xmlns:a="http://schemas.openxmlformats.org/drawingml/2006/main">
            <a:ext uri="{FF2B5EF4-FFF2-40B4-BE49-F238E27FC236}">
              <a16:creationId xmlns:a16="http://schemas.microsoft.com/office/drawing/2014/main" id="{C741980B-00B6-6578-51A4-B6AC02F272E7}"/>
            </a:ext>
          </a:extLst>
        </cdr:cNvPr>
        <cdr:cNvSpPr txBox="1"/>
      </cdr:nvSpPr>
      <cdr:spPr>
        <a:xfrm xmlns:a="http://schemas.openxmlformats.org/drawingml/2006/main">
          <a:off x="1637859" y="784808"/>
          <a:ext cx="1201959" cy="106036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400" kern="1200" dirty="0">
            <a:solidFill>
              <a:schemeClr val="bg1"/>
            </a:solidFill>
          </a:endParaRPr>
        </a:p>
      </cdr:txBody>
    </cdr:sp>
  </cdr:relSizeAnchor>
  <cdr:relSizeAnchor xmlns:cdr="http://schemas.openxmlformats.org/drawingml/2006/chartDrawing">
    <cdr:from>
      <cdr:x>0.20395</cdr:x>
      <cdr:y>0.30921</cdr:y>
    </cdr:from>
    <cdr:to>
      <cdr:x>0.53102</cdr:x>
      <cdr:y>0.89432</cdr:y>
    </cdr:to>
    <cdr:sp macro="" textlink="">
      <cdr:nvSpPr>
        <cdr:cNvPr id="3" name="TextBox 2">
          <a:extLst xmlns:a="http://schemas.openxmlformats.org/drawingml/2006/main">
            <a:ext uri="{FF2B5EF4-FFF2-40B4-BE49-F238E27FC236}">
              <a16:creationId xmlns:a16="http://schemas.microsoft.com/office/drawing/2014/main" id="{BCB99790-AC20-4B8D-1E4C-47D62F623421}"/>
            </a:ext>
          </a:extLst>
        </cdr:cNvPr>
        <cdr:cNvSpPr txBox="1"/>
      </cdr:nvSpPr>
      <cdr:spPr>
        <a:xfrm xmlns:a="http://schemas.openxmlformats.org/drawingml/2006/main">
          <a:off x="668075" y="980979"/>
          <a:ext cx="1071383" cy="185627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500" kern="1200" dirty="0">
            <a:solidFill>
              <a:schemeClr val="bg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949BEF39-43BF-C035-6304-177C357625F3}"/>
              </a:ext>
            </a:extLst>
          </p:cNvPr>
          <p:cNvSpPr>
            <a:spLocks noGrp="1" noRot="1" noChangeAspect="1" noChangeArrowheads="1"/>
          </p:cNvSpPr>
          <p:nvPr>
            <p:ph type="sldImg"/>
          </p:nvPr>
        </p:nvSpPr>
        <p:spPr bwMode="auto">
          <a:xfrm>
            <a:off x="1371600" y="763588"/>
            <a:ext cx="5027613" cy="377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a:extLst>
              <a:ext uri="{FF2B5EF4-FFF2-40B4-BE49-F238E27FC236}">
                <a16:creationId xmlns:a16="http://schemas.microsoft.com/office/drawing/2014/main" id="{185CDAEE-895E-F2E5-6DF6-10EFDE8B7AB0}"/>
              </a:ext>
            </a:extLst>
          </p:cNvPr>
          <p:cNvSpPr>
            <a:spLocks noGrp="1" noChangeArrowheads="1"/>
          </p:cNvSpPr>
          <p:nvPr>
            <p:ph type="body"/>
          </p:nvPr>
        </p:nvSpPr>
        <p:spPr bwMode="auto">
          <a:xfrm>
            <a:off x="777875" y="4776788"/>
            <a:ext cx="6216650" cy="4524375"/>
          </a:xfrm>
          <a:prstGeom prst="rect">
            <a:avLst/>
          </a:prstGeom>
          <a:noFill/>
          <a:ln>
            <a:noFill/>
          </a:ln>
          <a:effectLst/>
        </p:spPr>
        <p:txBody>
          <a:bodyPr vert="horz" wrap="square" lIns="0" tIns="0" rIns="0" bIns="0" numCol="1" anchor="t" anchorCtr="0" compatLnSpc="1">
            <a:prstTxWarp prst="textNoShape">
              <a:avLst/>
            </a:prstTxWarp>
          </a:bodyPr>
          <a:lstStyle/>
          <a:p>
            <a:pPr lvl="0"/>
            <a:endParaRPr lang="en-US" altLang="en-US" noProof="0"/>
          </a:p>
        </p:txBody>
      </p:sp>
      <p:sp>
        <p:nvSpPr>
          <p:cNvPr id="2051" name="Rectangle 3">
            <a:extLst>
              <a:ext uri="{FF2B5EF4-FFF2-40B4-BE49-F238E27FC236}">
                <a16:creationId xmlns:a16="http://schemas.microsoft.com/office/drawing/2014/main" id="{8BDFA245-369F-AEC8-29AF-8179A993A22F}"/>
              </a:ext>
            </a:extLst>
          </p:cNvPr>
          <p:cNvSpPr>
            <a:spLocks noGrp="1" noChangeArrowheads="1"/>
          </p:cNvSpPr>
          <p:nvPr>
            <p:ph type="hdr"/>
          </p:nvPr>
        </p:nvSpPr>
        <p:spPr bwMode="auto">
          <a:xfrm>
            <a:off x="0" y="0"/>
            <a:ext cx="3371850" cy="501650"/>
          </a:xfrm>
          <a:prstGeom prst="rect">
            <a:avLst/>
          </a:prstGeom>
          <a:noFill/>
          <a:ln>
            <a:noFill/>
          </a:ln>
          <a:effec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ea typeface="+mn-ea"/>
                <a:cs typeface="Arial Unicode MS" charset="0"/>
              </a:defRPr>
            </a:lvl1pPr>
          </a:lstStyle>
          <a:p>
            <a:pPr>
              <a:defRPr/>
            </a:pPr>
            <a:endParaRPr lang="en-US" altLang="en-US"/>
          </a:p>
        </p:txBody>
      </p:sp>
      <p:sp>
        <p:nvSpPr>
          <p:cNvPr id="2052" name="Rectangle 4">
            <a:extLst>
              <a:ext uri="{FF2B5EF4-FFF2-40B4-BE49-F238E27FC236}">
                <a16:creationId xmlns:a16="http://schemas.microsoft.com/office/drawing/2014/main" id="{58C7774B-0A20-E300-0B39-761136445A0F}"/>
              </a:ext>
            </a:extLst>
          </p:cNvPr>
          <p:cNvSpPr>
            <a:spLocks noGrp="1" noChangeArrowheads="1"/>
          </p:cNvSpPr>
          <p:nvPr>
            <p:ph type="dt"/>
          </p:nvPr>
        </p:nvSpPr>
        <p:spPr bwMode="auto">
          <a:xfrm>
            <a:off x="4398963" y="0"/>
            <a:ext cx="3371850" cy="501650"/>
          </a:xfrm>
          <a:prstGeom prst="rect">
            <a:avLst/>
          </a:prstGeom>
          <a:noFill/>
          <a:ln>
            <a:noFill/>
          </a:ln>
          <a:effec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ea typeface="+mn-ea"/>
                <a:cs typeface="Arial Unicode MS" charset="0"/>
              </a:defRPr>
            </a:lvl1pPr>
          </a:lstStyle>
          <a:p>
            <a:pPr>
              <a:defRPr/>
            </a:pPr>
            <a:endParaRPr lang="en-US" altLang="en-US"/>
          </a:p>
        </p:txBody>
      </p:sp>
      <p:sp>
        <p:nvSpPr>
          <p:cNvPr id="2053" name="Rectangle 5">
            <a:extLst>
              <a:ext uri="{FF2B5EF4-FFF2-40B4-BE49-F238E27FC236}">
                <a16:creationId xmlns:a16="http://schemas.microsoft.com/office/drawing/2014/main" id="{44AB9446-1CBB-9E41-C969-DF3575566696}"/>
              </a:ext>
            </a:extLst>
          </p:cNvPr>
          <p:cNvSpPr>
            <a:spLocks noGrp="1" noChangeArrowheads="1"/>
          </p:cNvSpPr>
          <p:nvPr>
            <p:ph type="ftr"/>
          </p:nvPr>
        </p:nvSpPr>
        <p:spPr bwMode="auto">
          <a:xfrm>
            <a:off x="0" y="9555163"/>
            <a:ext cx="3371850" cy="501650"/>
          </a:xfrm>
          <a:prstGeom prst="rect">
            <a:avLst/>
          </a:prstGeom>
          <a:noFill/>
          <a:ln>
            <a:noFill/>
          </a:ln>
          <a:effectLst/>
        </p:spPr>
        <p:txBody>
          <a:bodyPr vert="horz" wrap="square" lIns="0" tIns="0" rIns="0" bIns="0" numCol="1" anchor="b"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ea typeface="+mn-ea"/>
                <a:cs typeface="Arial Unicode MS" charset="0"/>
              </a:defRPr>
            </a:lvl1pPr>
          </a:lstStyle>
          <a:p>
            <a:pPr>
              <a:defRPr/>
            </a:pPr>
            <a:endParaRPr lang="en-US" altLang="en-US"/>
          </a:p>
        </p:txBody>
      </p:sp>
      <p:sp>
        <p:nvSpPr>
          <p:cNvPr id="2054" name="Rectangle 6">
            <a:extLst>
              <a:ext uri="{FF2B5EF4-FFF2-40B4-BE49-F238E27FC236}">
                <a16:creationId xmlns:a16="http://schemas.microsoft.com/office/drawing/2014/main" id="{B8B591B8-42E7-C619-C41E-8E9BD95B9EC1}"/>
              </a:ext>
            </a:extLst>
          </p:cNvPr>
          <p:cNvSpPr>
            <a:spLocks noGrp="1" noChangeArrowheads="1"/>
          </p:cNvSpPr>
          <p:nvPr>
            <p:ph type="sldNum"/>
          </p:nvPr>
        </p:nvSpPr>
        <p:spPr bwMode="auto">
          <a:xfrm>
            <a:off x="4398963" y="9555163"/>
            <a:ext cx="3371850" cy="501650"/>
          </a:xfrm>
          <a:prstGeom prst="rect">
            <a:avLst/>
          </a:prstGeom>
          <a:noFill/>
          <a:ln>
            <a:noFill/>
          </a:ln>
          <a:effectLst/>
        </p:spPr>
        <p:txBody>
          <a:bodyPr vert="horz" wrap="square" lIns="0" tIns="0" rIns="0" bIns="0" numCol="1" anchor="b"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723900" algn="l"/>
                <a:tab pos="1447800" algn="l"/>
                <a:tab pos="2171700" algn="l"/>
                <a:tab pos="2895600" algn="l"/>
              </a:tabLst>
              <a:defRPr sz="1400" smtClean="0">
                <a:solidFill>
                  <a:srgbClr val="000000"/>
                </a:solidFill>
                <a:latin typeface="Times New Roman" panose="02020603050405020304" pitchFamily="18" charset="0"/>
                <a:ea typeface="+mn-ea"/>
                <a:cs typeface="Arial Unicode MS" charset="0"/>
              </a:defRPr>
            </a:lvl1pPr>
          </a:lstStyle>
          <a:p>
            <a:pPr>
              <a:defRPr/>
            </a:pPr>
            <a:fld id="{0D4FE290-5C1D-4870-A57B-9B7E9A4F661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a:extLst>
              <a:ext uri="{FF2B5EF4-FFF2-40B4-BE49-F238E27FC236}">
                <a16:creationId xmlns:a16="http://schemas.microsoft.com/office/drawing/2014/main" id="{888F5D45-8A84-3E5B-0E46-CA0AE7DFEF7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F20BBC2B-A58D-4B0B-A127-60EF025C3D44}" type="slidenum">
              <a:rPr lang="en-US" altLang="en-US" sz="1400">
                <a:ea typeface="Arial Unicode MS" panose="020B0604020202020204" pitchFamily="34" charset="-128"/>
                <a:cs typeface="Arial Unicode MS" panose="020B0604020202020204" pitchFamily="34" charset="-128"/>
              </a:rPr>
              <a:pPr>
                <a:spcBef>
                  <a:spcPct val="0"/>
                </a:spcBef>
              </a:pPr>
              <a:t>1</a:t>
            </a:fld>
            <a:endParaRPr lang="en-US" altLang="en-US" sz="1400">
              <a:ea typeface="Arial Unicode MS" panose="020B0604020202020204" pitchFamily="34" charset="-128"/>
              <a:cs typeface="Arial Unicode MS" panose="020B0604020202020204" pitchFamily="34" charset="-128"/>
            </a:endParaRPr>
          </a:p>
        </p:txBody>
      </p:sp>
      <p:sp>
        <p:nvSpPr>
          <p:cNvPr id="4099" name="Rectangle 1">
            <a:extLst>
              <a:ext uri="{FF2B5EF4-FFF2-40B4-BE49-F238E27FC236}">
                <a16:creationId xmlns:a16="http://schemas.microsoft.com/office/drawing/2014/main" id="{56E6B3CD-75EE-266A-4206-145EAF06107B}"/>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Rectangle 2">
            <a:extLst>
              <a:ext uri="{FF2B5EF4-FFF2-40B4-BE49-F238E27FC236}">
                <a16:creationId xmlns:a16="http://schemas.microsoft.com/office/drawing/2014/main" id="{E73E8F53-1DF8-08B3-6FE3-B07B1269D934}"/>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6">
            <a:extLst>
              <a:ext uri="{FF2B5EF4-FFF2-40B4-BE49-F238E27FC236}">
                <a16:creationId xmlns:a16="http://schemas.microsoft.com/office/drawing/2014/main" id="{76565BB3-2013-B830-CCAE-864C2BCD2EA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80D91B8E-E0D7-45F8-BB64-5FA7712F92BD}" type="slidenum">
              <a:rPr lang="en-US" altLang="en-US" sz="1400">
                <a:ea typeface="Arial Unicode MS" panose="020B0604020202020204" pitchFamily="34" charset="-128"/>
                <a:cs typeface="Arial Unicode MS" panose="020B0604020202020204" pitchFamily="34" charset="-128"/>
              </a:rPr>
              <a:pPr>
                <a:spcBef>
                  <a:spcPct val="0"/>
                </a:spcBef>
              </a:pPr>
              <a:t>20</a:t>
            </a:fld>
            <a:endParaRPr lang="en-US" altLang="en-US" sz="1400">
              <a:ea typeface="Arial Unicode MS" panose="020B0604020202020204" pitchFamily="34" charset="-128"/>
              <a:cs typeface="Arial Unicode MS" panose="020B0604020202020204" pitchFamily="34" charset="-128"/>
            </a:endParaRPr>
          </a:p>
        </p:txBody>
      </p:sp>
      <p:sp>
        <p:nvSpPr>
          <p:cNvPr id="26627" name="Rectangle 1">
            <a:extLst>
              <a:ext uri="{FF2B5EF4-FFF2-40B4-BE49-F238E27FC236}">
                <a16:creationId xmlns:a16="http://schemas.microsoft.com/office/drawing/2014/main" id="{4B86F67C-12E6-C10F-436F-6F92AD45C62A}"/>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8" name="Rectangle 2">
            <a:extLst>
              <a:ext uri="{FF2B5EF4-FFF2-40B4-BE49-F238E27FC236}">
                <a16:creationId xmlns:a16="http://schemas.microsoft.com/office/drawing/2014/main" id="{1EF8CBCD-AF15-E1AE-0895-68B042D6C0A7}"/>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6">
            <a:extLst>
              <a:ext uri="{FF2B5EF4-FFF2-40B4-BE49-F238E27FC236}">
                <a16:creationId xmlns:a16="http://schemas.microsoft.com/office/drawing/2014/main" id="{A78AE103-874A-713A-B15F-A9FF9231A48E}"/>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7EC85EAA-9AC8-4353-BF9B-6F0F309318D8}" type="slidenum">
              <a:rPr lang="en-US" altLang="en-US" sz="1400">
                <a:ea typeface="Arial Unicode MS" panose="020B0604020202020204" pitchFamily="34" charset="-128"/>
                <a:cs typeface="Arial Unicode MS" panose="020B0604020202020204" pitchFamily="34" charset="-128"/>
              </a:rPr>
              <a:pPr>
                <a:spcBef>
                  <a:spcPct val="0"/>
                </a:spcBef>
              </a:pPr>
              <a:t>21</a:t>
            </a:fld>
            <a:endParaRPr lang="en-US" altLang="en-US" sz="1400">
              <a:ea typeface="Arial Unicode MS" panose="020B0604020202020204" pitchFamily="34" charset="-128"/>
              <a:cs typeface="Arial Unicode MS" panose="020B0604020202020204" pitchFamily="34" charset="-128"/>
            </a:endParaRPr>
          </a:p>
        </p:txBody>
      </p:sp>
      <p:sp>
        <p:nvSpPr>
          <p:cNvPr id="28675" name="Rectangle 1">
            <a:extLst>
              <a:ext uri="{FF2B5EF4-FFF2-40B4-BE49-F238E27FC236}">
                <a16:creationId xmlns:a16="http://schemas.microsoft.com/office/drawing/2014/main" id="{11162B7B-69C4-AA15-F47E-F1D0168E40DC}"/>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6" name="Rectangle 2">
            <a:extLst>
              <a:ext uri="{FF2B5EF4-FFF2-40B4-BE49-F238E27FC236}">
                <a16:creationId xmlns:a16="http://schemas.microsoft.com/office/drawing/2014/main" id="{6FCACC2D-F39B-643B-7AD6-EF6290FA6B94}"/>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823194B-B3E5-498B-37B9-1CFE3F7B7BE4}"/>
            </a:ext>
          </a:extLst>
        </p:cNvPr>
        <p:cNvGrpSpPr/>
        <p:nvPr/>
      </p:nvGrpSpPr>
      <p:grpSpPr>
        <a:xfrm>
          <a:off x="0" y="0"/>
          <a:ext cx="0" cy="0"/>
          <a:chOff x="0" y="0"/>
          <a:chExt cx="0" cy="0"/>
        </a:xfrm>
      </p:grpSpPr>
      <p:sp>
        <p:nvSpPr>
          <p:cNvPr id="28674" name="Rectangle 6">
            <a:extLst>
              <a:ext uri="{FF2B5EF4-FFF2-40B4-BE49-F238E27FC236}">
                <a16:creationId xmlns:a16="http://schemas.microsoft.com/office/drawing/2014/main" id="{B1770C31-31D1-F160-FDC1-2805E66F48CA}"/>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7EC85EAA-9AC8-4353-BF9B-6F0F309318D8}" type="slidenum">
              <a:rPr lang="en-US" altLang="en-US" sz="1400">
                <a:ea typeface="Arial Unicode MS" panose="020B0604020202020204" pitchFamily="34" charset="-128"/>
                <a:cs typeface="Arial Unicode MS" panose="020B0604020202020204" pitchFamily="34" charset="-128"/>
              </a:rPr>
              <a:pPr>
                <a:spcBef>
                  <a:spcPct val="0"/>
                </a:spcBef>
              </a:pPr>
              <a:t>22</a:t>
            </a:fld>
            <a:endParaRPr lang="en-US" altLang="en-US" sz="1400">
              <a:ea typeface="Arial Unicode MS" panose="020B0604020202020204" pitchFamily="34" charset="-128"/>
              <a:cs typeface="Arial Unicode MS" panose="020B0604020202020204" pitchFamily="34" charset="-128"/>
            </a:endParaRPr>
          </a:p>
        </p:txBody>
      </p:sp>
      <p:sp>
        <p:nvSpPr>
          <p:cNvPr id="28675" name="Rectangle 1">
            <a:extLst>
              <a:ext uri="{FF2B5EF4-FFF2-40B4-BE49-F238E27FC236}">
                <a16:creationId xmlns:a16="http://schemas.microsoft.com/office/drawing/2014/main" id="{CC13944D-5915-9D06-D526-922F724D8A5C}"/>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6" name="Rectangle 2">
            <a:extLst>
              <a:ext uri="{FF2B5EF4-FFF2-40B4-BE49-F238E27FC236}">
                <a16:creationId xmlns:a16="http://schemas.microsoft.com/office/drawing/2014/main" id="{FE65C4F7-C624-59E8-D039-F7E86462AAD5}"/>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1698005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6">
            <a:extLst>
              <a:ext uri="{FF2B5EF4-FFF2-40B4-BE49-F238E27FC236}">
                <a16:creationId xmlns:a16="http://schemas.microsoft.com/office/drawing/2014/main" id="{2147A66A-E219-3A9D-7FC3-F19FF3C935A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A83528DF-542C-40D0-AA91-571FF2721CFF}" type="slidenum">
              <a:rPr lang="en-US" altLang="en-US" sz="1400">
                <a:ea typeface="Arial Unicode MS" panose="020B0604020202020204" pitchFamily="34" charset="-128"/>
                <a:cs typeface="Arial Unicode MS" panose="020B0604020202020204" pitchFamily="34" charset="-128"/>
              </a:rPr>
              <a:pPr>
                <a:spcBef>
                  <a:spcPct val="0"/>
                </a:spcBef>
              </a:pPr>
              <a:t>24</a:t>
            </a:fld>
            <a:endParaRPr lang="en-US" altLang="en-US" sz="1400">
              <a:ea typeface="Arial Unicode MS" panose="020B0604020202020204" pitchFamily="34" charset="-128"/>
              <a:cs typeface="Arial Unicode MS" panose="020B0604020202020204" pitchFamily="34" charset="-128"/>
            </a:endParaRPr>
          </a:p>
        </p:txBody>
      </p:sp>
      <p:sp>
        <p:nvSpPr>
          <p:cNvPr id="45059" name="Rectangle 1">
            <a:extLst>
              <a:ext uri="{FF2B5EF4-FFF2-40B4-BE49-F238E27FC236}">
                <a16:creationId xmlns:a16="http://schemas.microsoft.com/office/drawing/2014/main" id="{CE7702DC-A3A5-70D2-DDA5-63AE720606E7}"/>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5060" name="Rectangle 2">
            <a:extLst>
              <a:ext uri="{FF2B5EF4-FFF2-40B4-BE49-F238E27FC236}">
                <a16:creationId xmlns:a16="http://schemas.microsoft.com/office/drawing/2014/main" id="{4CCF8F92-E986-FAF8-37B5-1557D32A2C3E}"/>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6">
            <a:extLst>
              <a:ext uri="{FF2B5EF4-FFF2-40B4-BE49-F238E27FC236}">
                <a16:creationId xmlns:a16="http://schemas.microsoft.com/office/drawing/2014/main" id="{4D5A691D-D91C-1F16-4446-C30EDF193E81}"/>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10B9B15D-DBCD-4B09-896F-78C5F371294B}" type="slidenum">
              <a:rPr lang="en-US" altLang="en-US" sz="1400">
                <a:ea typeface="Arial Unicode MS" panose="020B0604020202020204" pitchFamily="34" charset="-128"/>
                <a:cs typeface="Arial Unicode MS" panose="020B0604020202020204" pitchFamily="34" charset="-128"/>
              </a:rPr>
              <a:pPr>
                <a:spcBef>
                  <a:spcPct val="0"/>
                </a:spcBef>
              </a:pPr>
              <a:t>25</a:t>
            </a:fld>
            <a:endParaRPr lang="en-US" altLang="en-US" sz="1400">
              <a:ea typeface="Arial Unicode MS" panose="020B0604020202020204" pitchFamily="34" charset="-128"/>
              <a:cs typeface="Arial Unicode MS" panose="020B0604020202020204" pitchFamily="34" charset="-128"/>
            </a:endParaRPr>
          </a:p>
        </p:txBody>
      </p:sp>
      <p:sp>
        <p:nvSpPr>
          <p:cNvPr id="47107" name="Rectangle 1">
            <a:extLst>
              <a:ext uri="{FF2B5EF4-FFF2-40B4-BE49-F238E27FC236}">
                <a16:creationId xmlns:a16="http://schemas.microsoft.com/office/drawing/2014/main" id="{9181DB8A-3CC3-B9F0-3ACF-3E537A616962}"/>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a:extLst>
              <a:ext uri="{FF2B5EF4-FFF2-40B4-BE49-F238E27FC236}">
                <a16:creationId xmlns:a16="http://schemas.microsoft.com/office/drawing/2014/main" id="{EF2CAC26-D07D-DD50-5E8B-920D78DF3ECE}"/>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6">
            <a:extLst>
              <a:ext uri="{FF2B5EF4-FFF2-40B4-BE49-F238E27FC236}">
                <a16:creationId xmlns:a16="http://schemas.microsoft.com/office/drawing/2014/main" id="{B38BFCA4-8073-089A-9833-AF74AF4DE3CC}"/>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B574E307-D96D-4126-A920-132DB6BAB27D}" type="slidenum">
              <a:rPr lang="en-US" altLang="en-US" sz="1400">
                <a:ea typeface="Arial Unicode MS" panose="020B0604020202020204" pitchFamily="34" charset="-128"/>
                <a:cs typeface="Arial Unicode MS" panose="020B0604020202020204" pitchFamily="34" charset="-128"/>
              </a:rPr>
              <a:pPr>
                <a:spcBef>
                  <a:spcPct val="0"/>
                </a:spcBef>
              </a:pPr>
              <a:t>27</a:t>
            </a:fld>
            <a:endParaRPr lang="en-US" altLang="en-US" sz="1400">
              <a:ea typeface="Arial Unicode MS" panose="020B0604020202020204" pitchFamily="34" charset="-128"/>
              <a:cs typeface="Arial Unicode MS" panose="020B0604020202020204" pitchFamily="34" charset="-128"/>
            </a:endParaRPr>
          </a:p>
        </p:txBody>
      </p:sp>
      <p:sp>
        <p:nvSpPr>
          <p:cNvPr id="50179" name="Rectangle 1">
            <a:extLst>
              <a:ext uri="{FF2B5EF4-FFF2-40B4-BE49-F238E27FC236}">
                <a16:creationId xmlns:a16="http://schemas.microsoft.com/office/drawing/2014/main" id="{E0BF3BE1-7306-7560-F9BD-006CFE65BA17}"/>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0" name="Rectangle 2">
            <a:extLst>
              <a:ext uri="{FF2B5EF4-FFF2-40B4-BE49-F238E27FC236}">
                <a16:creationId xmlns:a16="http://schemas.microsoft.com/office/drawing/2014/main" id="{AE91C91E-DC9C-7BE8-B3D4-47AD53515A61}"/>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C72E9F9C-A5CB-FF31-E9E6-B5F9F455931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A3FB252B-C124-482C-8CCD-D207D41ACBC8}" type="slidenum">
              <a:rPr lang="en-US" altLang="en-US" sz="1400">
                <a:ea typeface="Arial Unicode MS" panose="020B0604020202020204" pitchFamily="34" charset="-128"/>
                <a:cs typeface="Arial Unicode MS" panose="020B0604020202020204" pitchFamily="34" charset="-128"/>
              </a:rPr>
              <a:pPr>
                <a:spcBef>
                  <a:spcPct val="0"/>
                </a:spcBef>
              </a:pPr>
              <a:t>2</a:t>
            </a:fld>
            <a:endParaRPr lang="en-US" altLang="en-US" sz="1400">
              <a:ea typeface="Arial Unicode MS" panose="020B0604020202020204" pitchFamily="34" charset="-128"/>
              <a:cs typeface="Arial Unicode MS" panose="020B0604020202020204" pitchFamily="34" charset="-128"/>
            </a:endParaRPr>
          </a:p>
        </p:txBody>
      </p:sp>
      <p:sp>
        <p:nvSpPr>
          <p:cNvPr id="6147" name="Rectangle 1">
            <a:extLst>
              <a:ext uri="{FF2B5EF4-FFF2-40B4-BE49-F238E27FC236}">
                <a16:creationId xmlns:a16="http://schemas.microsoft.com/office/drawing/2014/main" id="{54B875AA-C621-A246-5DD5-8C737FEF1B2B}"/>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8" name="Rectangle 2">
            <a:extLst>
              <a:ext uri="{FF2B5EF4-FFF2-40B4-BE49-F238E27FC236}">
                <a16:creationId xmlns:a16="http://schemas.microsoft.com/office/drawing/2014/main" id="{AE1787EC-E91E-833F-AC5B-9A7D4A780262}"/>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6">
            <a:extLst>
              <a:ext uri="{FF2B5EF4-FFF2-40B4-BE49-F238E27FC236}">
                <a16:creationId xmlns:a16="http://schemas.microsoft.com/office/drawing/2014/main" id="{243AE906-39F6-1320-D756-F7716F216BD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F5108F00-7542-45C2-BE61-FE896C61422C}" type="slidenum">
              <a:rPr lang="en-US" altLang="en-US" sz="1400">
                <a:ea typeface="Arial Unicode MS" panose="020B0604020202020204" pitchFamily="34" charset="-128"/>
                <a:cs typeface="Arial Unicode MS" panose="020B0604020202020204" pitchFamily="34" charset="-128"/>
              </a:rPr>
              <a:pPr>
                <a:spcBef>
                  <a:spcPct val="0"/>
                </a:spcBef>
              </a:pPr>
              <a:t>3</a:t>
            </a:fld>
            <a:endParaRPr lang="en-US" altLang="en-US" sz="1400">
              <a:ea typeface="Arial Unicode MS" panose="020B0604020202020204" pitchFamily="34" charset="-128"/>
              <a:cs typeface="Arial Unicode MS" panose="020B0604020202020204" pitchFamily="34" charset="-128"/>
            </a:endParaRPr>
          </a:p>
        </p:txBody>
      </p:sp>
      <p:sp>
        <p:nvSpPr>
          <p:cNvPr id="8195" name="Rectangle 1">
            <a:extLst>
              <a:ext uri="{FF2B5EF4-FFF2-40B4-BE49-F238E27FC236}">
                <a16:creationId xmlns:a16="http://schemas.microsoft.com/office/drawing/2014/main" id="{84FE623D-6441-B259-8808-A400D54215BE}"/>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5782FB0A-A159-472A-EA69-FA302EC488D7}"/>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921403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6">
            <a:extLst>
              <a:ext uri="{FF2B5EF4-FFF2-40B4-BE49-F238E27FC236}">
                <a16:creationId xmlns:a16="http://schemas.microsoft.com/office/drawing/2014/main" id="{243AE906-39F6-1320-D756-F7716F216BD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F5108F00-7542-45C2-BE61-FE896C61422C}" type="slidenum">
              <a:rPr lang="en-US" altLang="en-US" sz="1400">
                <a:ea typeface="Arial Unicode MS" panose="020B0604020202020204" pitchFamily="34" charset="-128"/>
                <a:cs typeface="Arial Unicode MS" panose="020B0604020202020204" pitchFamily="34" charset="-128"/>
              </a:rPr>
              <a:pPr>
                <a:spcBef>
                  <a:spcPct val="0"/>
                </a:spcBef>
              </a:pPr>
              <a:t>8</a:t>
            </a:fld>
            <a:endParaRPr lang="en-US" altLang="en-US" sz="1400">
              <a:ea typeface="Arial Unicode MS" panose="020B0604020202020204" pitchFamily="34" charset="-128"/>
              <a:cs typeface="Arial Unicode MS" panose="020B0604020202020204" pitchFamily="34" charset="-128"/>
            </a:endParaRPr>
          </a:p>
        </p:txBody>
      </p:sp>
      <p:sp>
        <p:nvSpPr>
          <p:cNvPr id="8195" name="Rectangle 1">
            <a:extLst>
              <a:ext uri="{FF2B5EF4-FFF2-40B4-BE49-F238E27FC236}">
                <a16:creationId xmlns:a16="http://schemas.microsoft.com/office/drawing/2014/main" id="{84FE623D-6441-B259-8808-A400D54215BE}"/>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5782FB0A-A159-472A-EA69-FA302EC488D7}"/>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6">
            <a:extLst>
              <a:ext uri="{FF2B5EF4-FFF2-40B4-BE49-F238E27FC236}">
                <a16:creationId xmlns:a16="http://schemas.microsoft.com/office/drawing/2014/main" id="{EDCE01D9-A087-EB72-5B04-13434EAA55A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4E1480EA-5806-484B-952C-6E96E1E704A9}" type="slidenum">
              <a:rPr lang="en-US" altLang="en-US" sz="1400">
                <a:ea typeface="Arial Unicode MS" panose="020B0604020202020204" pitchFamily="34" charset="-128"/>
                <a:cs typeface="Arial Unicode MS" panose="020B0604020202020204" pitchFamily="34" charset="-128"/>
              </a:rPr>
              <a:pPr>
                <a:spcBef>
                  <a:spcPct val="0"/>
                </a:spcBef>
              </a:pPr>
              <a:t>10</a:t>
            </a:fld>
            <a:endParaRPr lang="en-US" altLang="en-US" sz="1400">
              <a:ea typeface="Arial Unicode MS" panose="020B0604020202020204" pitchFamily="34" charset="-128"/>
              <a:cs typeface="Arial Unicode MS" panose="020B0604020202020204" pitchFamily="34" charset="-128"/>
            </a:endParaRPr>
          </a:p>
        </p:txBody>
      </p:sp>
      <p:sp>
        <p:nvSpPr>
          <p:cNvPr id="11267" name="Rectangle 1">
            <a:extLst>
              <a:ext uri="{FF2B5EF4-FFF2-40B4-BE49-F238E27FC236}">
                <a16:creationId xmlns:a16="http://schemas.microsoft.com/office/drawing/2014/main" id="{021E0585-F213-9C6E-1B3A-7FEBA8A75A73}"/>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8" name="Rectangle 2">
            <a:extLst>
              <a:ext uri="{FF2B5EF4-FFF2-40B4-BE49-F238E27FC236}">
                <a16:creationId xmlns:a16="http://schemas.microsoft.com/office/drawing/2014/main" id="{218A94A1-EFCD-D8CE-D323-67D1139722B7}"/>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a:extLst>
              <a:ext uri="{FF2B5EF4-FFF2-40B4-BE49-F238E27FC236}">
                <a16:creationId xmlns:a16="http://schemas.microsoft.com/office/drawing/2014/main" id="{D56BFEE5-102D-0BC0-6BFE-ACC92CFFEE63}"/>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8C1D3D56-A9AD-4BA9-9F1F-F0FFF97DC626}" type="slidenum">
              <a:rPr lang="en-US" altLang="en-US" sz="1400">
                <a:ea typeface="Arial Unicode MS" panose="020B0604020202020204" pitchFamily="34" charset="-128"/>
                <a:cs typeface="Arial Unicode MS" panose="020B0604020202020204" pitchFamily="34" charset="-128"/>
              </a:rPr>
              <a:pPr>
                <a:spcBef>
                  <a:spcPct val="0"/>
                </a:spcBef>
              </a:pPr>
              <a:t>14</a:t>
            </a:fld>
            <a:endParaRPr lang="en-US" altLang="en-US" sz="1400">
              <a:ea typeface="Arial Unicode MS" panose="020B0604020202020204" pitchFamily="34" charset="-128"/>
              <a:cs typeface="Arial Unicode MS" panose="020B0604020202020204" pitchFamily="34" charset="-128"/>
            </a:endParaRPr>
          </a:p>
        </p:txBody>
      </p:sp>
      <p:sp>
        <p:nvSpPr>
          <p:cNvPr id="13315" name="Rectangle 1">
            <a:extLst>
              <a:ext uri="{FF2B5EF4-FFF2-40B4-BE49-F238E27FC236}">
                <a16:creationId xmlns:a16="http://schemas.microsoft.com/office/drawing/2014/main" id="{B38D40A0-2EDE-5672-E783-713A35A66DD1}"/>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a:extLst>
              <a:ext uri="{FF2B5EF4-FFF2-40B4-BE49-F238E27FC236}">
                <a16:creationId xmlns:a16="http://schemas.microsoft.com/office/drawing/2014/main" id="{337005B4-360F-B209-DD16-5FF17FFA0EBE}"/>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a:extLst>
              <a:ext uri="{FF2B5EF4-FFF2-40B4-BE49-F238E27FC236}">
                <a16:creationId xmlns:a16="http://schemas.microsoft.com/office/drawing/2014/main" id="{BD40E48D-E39E-7F16-490D-B73F36880D53}"/>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972CB809-4194-44A5-B544-AD9728B8178C}" type="slidenum">
              <a:rPr lang="en-US" altLang="en-US" sz="1400">
                <a:ea typeface="Arial Unicode MS" panose="020B0604020202020204" pitchFamily="34" charset="-128"/>
                <a:cs typeface="Arial Unicode MS" panose="020B0604020202020204" pitchFamily="34" charset="-128"/>
              </a:rPr>
              <a:pPr>
                <a:spcBef>
                  <a:spcPct val="0"/>
                </a:spcBef>
              </a:pPr>
              <a:t>15</a:t>
            </a:fld>
            <a:endParaRPr lang="en-US" altLang="en-US" sz="1400">
              <a:ea typeface="Arial Unicode MS" panose="020B0604020202020204" pitchFamily="34" charset="-128"/>
              <a:cs typeface="Arial Unicode MS" panose="020B0604020202020204" pitchFamily="34" charset="-128"/>
            </a:endParaRPr>
          </a:p>
        </p:txBody>
      </p:sp>
      <p:sp>
        <p:nvSpPr>
          <p:cNvPr id="17411" name="Rectangle 1">
            <a:extLst>
              <a:ext uri="{FF2B5EF4-FFF2-40B4-BE49-F238E27FC236}">
                <a16:creationId xmlns:a16="http://schemas.microsoft.com/office/drawing/2014/main" id="{6EECE031-D05C-5834-3851-897BFD88DFF3}"/>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2" name="Rectangle 2">
            <a:extLst>
              <a:ext uri="{FF2B5EF4-FFF2-40B4-BE49-F238E27FC236}">
                <a16:creationId xmlns:a16="http://schemas.microsoft.com/office/drawing/2014/main" id="{7D7EE6D2-1405-2C99-3DC2-EDE20A6420A6}"/>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a:extLst>
              <a:ext uri="{FF2B5EF4-FFF2-40B4-BE49-F238E27FC236}">
                <a16:creationId xmlns:a16="http://schemas.microsoft.com/office/drawing/2014/main" id="{7A83B3DF-E205-9F2F-7ED6-7E7BE090198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A8EF77F2-19BD-4A7B-B473-CB2EF2A3FE1D}" type="slidenum">
              <a:rPr lang="en-US" altLang="en-US" sz="1400">
                <a:ea typeface="Arial Unicode MS" panose="020B0604020202020204" pitchFamily="34" charset="-128"/>
                <a:cs typeface="Arial Unicode MS" panose="020B0604020202020204" pitchFamily="34" charset="-128"/>
              </a:rPr>
              <a:pPr>
                <a:spcBef>
                  <a:spcPct val="0"/>
                </a:spcBef>
              </a:pPr>
              <a:t>16</a:t>
            </a:fld>
            <a:endParaRPr lang="en-US" altLang="en-US" sz="1400">
              <a:ea typeface="Arial Unicode MS" panose="020B0604020202020204" pitchFamily="34" charset="-128"/>
              <a:cs typeface="Arial Unicode MS" panose="020B0604020202020204" pitchFamily="34" charset="-128"/>
            </a:endParaRPr>
          </a:p>
        </p:txBody>
      </p:sp>
      <p:sp>
        <p:nvSpPr>
          <p:cNvPr id="21507" name="Rectangle 1">
            <a:extLst>
              <a:ext uri="{FF2B5EF4-FFF2-40B4-BE49-F238E27FC236}">
                <a16:creationId xmlns:a16="http://schemas.microsoft.com/office/drawing/2014/main" id="{6E1F7FAB-ED49-F2C2-8867-5EBD758580D1}"/>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Rectangle 2">
            <a:extLst>
              <a:ext uri="{FF2B5EF4-FFF2-40B4-BE49-F238E27FC236}">
                <a16:creationId xmlns:a16="http://schemas.microsoft.com/office/drawing/2014/main" id="{CFC7FD8D-0681-1820-2CF6-E9E98340D53F}"/>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6">
            <a:extLst>
              <a:ext uri="{FF2B5EF4-FFF2-40B4-BE49-F238E27FC236}">
                <a16:creationId xmlns:a16="http://schemas.microsoft.com/office/drawing/2014/main" id="{8FC65637-ED7B-ACB2-F796-AEA98635D892}"/>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E4328410-7678-4F6C-8363-5072AC92A7CF}" type="slidenum">
              <a:rPr lang="en-US" altLang="en-US" sz="1400">
                <a:ea typeface="Arial Unicode MS" panose="020B0604020202020204" pitchFamily="34" charset="-128"/>
                <a:cs typeface="Arial Unicode MS" panose="020B0604020202020204" pitchFamily="34" charset="-128"/>
              </a:rPr>
              <a:pPr>
                <a:spcBef>
                  <a:spcPct val="0"/>
                </a:spcBef>
              </a:pPr>
              <a:t>19</a:t>
            </a:fld>
            <a:endParaRPr lang="en-US" altLang="en-US" sz="1400">
              <a:ea typeface="Arial Unicode MS" panose="020B0604020202020204" pitchFamily="34" charset="-128"/>
              <a:cs typeface="Arial Unicode MS" panose="020B0604020202020204" pitchFamily="34" charset="-128"/>
            </a:endParaRPr>
          </a:p>
        </p:txBody>
      </p:sp>
      <p:sp>
        <p:nvSpPr>
          <p:cNvPr id="24579" name="Rectangle 1">
            <a:extLst>
              <a:ext uri="{FF2B5EF4-FFF2-40B4-BE49-F238E27FC236}">
                <a16:creationId xmlns:a16="http://schemas.microsoft.com/office/drawing/2014/main" id="{8183A356-6924-E38D-6E35-7CE67EE2A5EF}"/>
              </a:ext>
            </a:extLst>
          </p:cNvPr>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80" name="Rectangle 2">
            <a:extLst>
              <a:ext uri="{FF2B5EF4-FFF2-40B4-BE49-F238E27FC236}">
                <a16:creationId xmlns:a16="http://schemas.microsoft.com/office/drawing/2014/main" id="{E94493D9-5547-CFA9-3A6B-218456314864}"/>
              </a:ext>
            </a:extLst>
          </p:cNvPr>
          <p:cNvSpPr>
            <a:spLocks noGrp="1" noChangeArrowheads="1"/>
          </p:cNvSpPr>
          <p:nvPr>
            <p:ph type="body" idx="1"/>
          </p:nvPr>
        </p:nvSpPr>
        <p:spPr>
          <a:xfrm>
            <a:off x="777875" y="4776788"/>
            <a:ext cx="6218238"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478" y="1236669"/>
            <a:ext cx="7559675" cy="2632075"/>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60478" y="3970344"/>
            <a:ext cx="7559675" cy="1825625"/>
          </a:xfrm>
        </p:spPr>
        <p:txBody>
          <a:bodyPr/>
          <a:lstStyle>
            <a:lvl1pPr marL="0" indent="0" algn="ctr">
              <a:buNone/>
              <a:defRPr sz="2400"/>
            </a:lvl1pPr>
            <a:lvl2pPr marL="457215" indent="0" algn="ctr">
              <a:buNone/>
              <a:defRPr sz="2000"/>
            </a:lvl2pPr>
            <a:lvl3pPr marL="914430" indent="0" algn="ctr">
              <a:buNone/>
              <a:defRPr sz="1800"/>
            </a:lvl3pPr>
            <a:lvl4pPr marL="1371646" indent="0" algn="ctr">
              <a:buNone/>
              <a:defRPr sz="1600"/>
            </a:lvl4pPr>
            <a:lvl5pPr marL="1828861" indent="0" algn="ctr">
              <a:buNone/>
              <a:defRPr sz="1600"/>
            </a:lvl5pPr>
            <a:lvl6pPr marL="2286076" indent="0" algn="ctr">
              <a:buNone/>
              <a:defRPr sz="1600"/>
            </a:lvl6pPr>
            <a:lvl7pPr marL="2743291" indent="0" algn="ctr">
              <a:buNone/>
              <a:defRPr sz="1600"/>
            </a:lvl7pPr>
            <a:lvl8pPr marL="3200506" indent="0" algn="ctr">
              <a:buNone/>
              <a:defRPr sz="1600"/>
            </a:lvl8pPr>
            <a:lvl9pPr marL="3657721"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1CE800F6-44A8-D825-31DE-BE703B384878}"/>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B428857-B39F-5B57-9C48-4B45B2C0B9D6}"/>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66A16CC-D66A-27AF-3D9F-8D087DF8BFAB}"/>
              </a:ext>
            </a:extLst>
          </p:cNvPr>
          <p:cNvSpPr>
            <a:spLocks noGrp="1" noChangeArrowheads="1"/>
          </p:cNvSpPr>
          <p:nvPr>
            <p:ph type="sldNum" idx="12"/>
          </p:nvPr>
        </p:nvSpPr>
        <p:spPr>
          <a:ln/>
        </p:spPr>
        <p:txBody>
          <a:bodyPr/>
          <a:lstStyle>
            <a:lvl1pPr>
              <a:defRPr/>
            </a:lvl1pPr>
          </a:lstStyle>
          <a:p>
            <a:pPr>
              <a:defRPr/>
            </a:pPr>
            <a:fld id="{EF9DF83B-6913-42AB-AD89-EADB13D90A76}" type="slidenum">
              <a:rPr lang="en-US" altLang="en-US"/>
              <a:pPr>
                <a:defRPr/>
              </a:pPr>
              <a:t>‹#›</a:t>
            </a:fld>
            <a:endParaRPr lang="en-US" altLang="en-US"/>
          </a:p>
        </p:txBody>
      </p:sp>
    </p:spTree>
    <p:extLst>
      <p:ext uri="{BB962C8B-B14F-4D97-AF65-F5344CB8AC3E}">
        <p14:creationId xmlns:p14="http://schemas.microsoft.com/office/powerpoint/2010/main" val="1206104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F68CC13-C241-D552-E7E1-5152B35D4719}"/>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41148FE-CC47-8F5E-70F2-4395CE7D0519}"/>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0C1CD4D-668F-E9D0-5C66-0D8BD6F82903}"/>
              </a:ext>
            </a:extLst>
          </p:cNvPr>
          <p:cNvSpPr>
            <a:spLocks noGrp="1" noChangeArrowheads="1"/>
          </p:cNvSpPr>
          <p:nvPr>
            <p:ph type="sldNum" idx="12"/>
          </p:nvPr>
        </p:nvSpPr>
        <p:spPr>
          <a:ln/>
        </p:spPr>
        <p:txBody>
          <a:bodyPr/>
          <a:lstStyle>
            <a:lvl1pPr>
              <a:defRPr/>
            </a:lvl1pPr>
          </a:lstStyle>
          <a:p>
            <a:pPr>
              <a:defRPr/>
            </a:pPr>
            <a:fld id="{9A963184-913A-42BC-B80A-5691E1D79CB4}" type="slidenum">
              <a:rPr lang="en-US" altLang="en-US"/>
              <a:pPr>
                <a:defRPr/>
              </a:pPr>
              <a:t>‹#›</a:t>
            </a:fld>
            <a:endParaRPr lang="en-US" altLang="en-US"/>
          </a:p>
        </p:txBody>
      </p:sp>
    </p:spTree>
    <p:extLst>
      <p:ext uri="{BB962C8B-B14F-4D97-AF65-F5344CB8AC3E}">
        <p14:creationId xmlns:p14="http://schemas.microsoft.com/office/powerpoint/2010/main" val="3622754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32665" y="301631"/>
            <a:ext cx="2266950" cy="57324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0228" y="301631"/>
            <a:ext cx="6650038" cy="57324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F444663-EF22-A3E1-4467-FF24274EA1AE}"/>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2C2E2E3-BD77-0A95-1A40-B1C483F90A8B}"/>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EE56BD1-75EF-5E1C-C66F-0F6790EACE0B}"/>
              </a:ext>
            </a:extLst>
          </p:cNvPr>
          <p:cNvSpPr>
            <a:spLocks noGrp="1" noChangeArrowheads="1"/>
          </p:cNvSpPr>
          <p:nvPr>
            <p:ph type="sldNum" idx="12"/>
          </p:nvPr>
        </p:nvSpPr>
        <p:spPr>
          <a:ln/>
        </p:spPr>
        <p:txBody>
          <a:bodyPr/>
          <a:lstStyle>
            <a:lvl1pPr>
              <a:defRPr/>
            </a:lvl1pPr>
          </a:lstStyle>
          <a:p>
            <a:pPr>
              <a:defRPr/>
            </a:pPr>
            <a:fld id="{4E8E7467-3FBC-434A-9EC0-0CE610180DAF}" type="slidenum">
              <a:rPr lang="en-US" altLang="en-US"/>
              <a:pPr>
                <a:defRPr/>
              </a:pPr>
              <a:t>‹#›</a:t>
            </a:fld>
            <a:endParaRPr lang="en-US" altLang="en-US"/>
          </a:p>
        </p:txBody>
      </p:sp>
    </p:spTree>
    <p:extLst>
      <p:ext uri="{BB962C8B-B14F-4D97-AF65-F5344CB8AC3E}">
        <p14:creationId xmlns:p14="http://schemas.microsoft.com/office/powerpoint/2010/main" val="1310763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D188BBD-06A2-EDF8-919E-66AC7531D401}"/>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94A7C0F-2BE6-C81A-D268-DF94F9E4F06E}"/>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4E9A4A3-6D2D-7296-E469-DBE651B1D944}"/>
              </a:ext>
            </a:extLst>
          </p:cNvPr>
          <p:cNvSpPr>
            <a:spLocks noGrp="1" noChangeArrowheads="1"/>
          </p:cNvSpPr>
          <p:nvPr>
            <p:ph type="sldNum" idx="12"/>
          </p:nvPr>
        </p:nvSpPr>
        <p:spPr>
          <a:ln/>
        </p:spPr>
        <p:txBody>
          <a:bodyPr/>
          <a:lstStyle>
            <a:lvl1pPr>
              <a:defRPr/>
            </a:lvl1pPr>
          </a:lstStyle>
          <a:p>
            <a:pPr>
              <a:defRPr/>
            </a:pPr>
            <a:fld id="{95C4AD8A-87D0-4A9C-B572-4EE1C998B1F8}" type="slidenum">
              <a:rPr lang="en-US" altLang="en-US"/>
              <a:pPr>
                <a:defRPr/>
              </a:pPr>
              <a:t>‹#›</a:t>
            </a:fld>
            <a:endParaRPr lang="en-US" altLang="en-US"/>
          </a:p>
        </p:txBody>
      </p:sp>
    </p:spTree>
    <p:extLst>
      <p:ext uri="{BB962C8B-B14F-4D97-AF65-F5344CB8AC3E}">
        <p14:creationId xmlns:p14="http://schemas.microsoft.com/office/powerpoint/2010/main" val="3907226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389" y="1884369"/>
            <a:ext cx="8694737" cy="31448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87389" y="5059369"/>
            <a:ext cx="8694737" cy="1652587"/>
          </a:xfrm>
        </p:spPr>
        <p:txBody>
          <a:bodyPr/>
          <a:lstStyle>
            <a:lvl1pPr marL="0" indent="0">
              <a:buNone/>
              <a:defRPr sz="2400"/>
            </a:lvl1pPr>
            <a:lvl2pPr marL="457215" indent="0">
              <a:buNone/>
              <a:defRPr sz="2000"/>
            </a:lvl2pPr>
            <a:lvl3pPr marL="914430" indent="0">
              <a:buNone/>
              <a:defRPr sz="1800"/>
            </a:lvl3pPr>
            <a:lvl4pPr marL="1371646" indent="0">
              <a:buNone/>
              <a:defRPr sz="1600"/>
            </a:lvl4pPr>
            <a:lvl5pPr marL="1828861" indent="0">
              <a:buNone/>
              <a:defRPr sz="1600"/>
            </a:lvl5pPr>
            <a:lvl6pPr marL="2286076" indent="0">
              <a:buNone/>
              <a:defRPr sz="1600"/>
            </a:lvl6pPr>
            <a:lvl7pPr marL="2743291" indent="0">
              <a:buNone/>
              <a:defRPr sz="1600"/>
            </a:lvl7pPr>
            <a:lvl8pPr marL="3200506" indent="0">
              <a:buNone/>
              <a:defRPr sz="1600"/>
            </a:lvl8pPr>
            <a:lvl9pPr marL="3657721" indent="0">
              <a:buNone/>
              <a:defRPr sz="1600"/>
            </a:lvl9pPr>
          </a:lstStyle>
          <a:p>
            <a:pPr lvl="0"/>
            <a:r>
              <a:rPr lang="en-US"/>
              <a:t>Edit Master text styles</a:t>
            </a:r>
          </a:p>
        </p:txBody>
      </p:sp>
      <p:sp>
        <p:nvSpPr>
          <p:cNvPr id="4" name="Rectangle 4">
            <a:extLst>
              <a:ext uri="{FF2B5EF4-FFF2-40B4-BE49-F238E27FC236}">
                <a16:creationId xmlns:a16="http://schemas.microsoft.com/office/drawing/2014/main" id="{CF09F860-D2CF-D70A-1229-6DFE0E421DD6}"/>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5AA0819-CDBA-9AF0-07AA-F0E04E18868B}"/>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C833BF4-BBBC-4725-3156-C00337FE6A71}"/>
              </a:ext>
            </a:extLst>
          </p:cNvPr>
          <p:cNvSpPr>
            <a:spLocks noGrp="1" noChangeArrowheads="1"/>
          </p:cNvSpPr>
          <p:nvPr>
            <p:ph type="sldNum" idx="12"/>
          </p:nvPr>
        </p:nvSpPr>
        <p:spPr>
          <a:ln/>
        </p:spPr>
        <p:txBody>
          <a:bodyPr/>
          <a:lstStyle>
            <a:lvl1pPr>
              <a:defRPr/>
            </a:lvl1pPr>
          </a:lstStyle>
          <a:p>
            <a:pPr>
              <a:defRPr/>
            </a:pPr>
            <a:fld id="{8721C43F-68B5-4601-8D24-7C2BE4CE0F78}" type="slidenum">
              <a:rPr lang="en-US" altLang="en-US"/>
              <a:pPr>
                <a:defRPr/>
              </a:pPr>
              <a:t>‹#›</a:t>
            </a:fld>
            <a:endParaRPr lang="en-US" altLang="en-US"/>
          </a:p>
        </p:txBody>
      </p:sp>
    </p:spTree>
    <p:extLst>
      <p:ext uri="{BB962C8B-B14F-4D97-AF65-F5344CB8AC3E}">
        <p14:creationId xmlns:p14="http://schemas.microsoft.com/office/powerpoint/2010/main" val="2333737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0225" y="1920877"/>
            <a:ext cx="4457700" cy="4113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0325" y="1920877"/>
            <a:ext cx="4459288" cy="4113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4F9AB9D-2B65-8642-1386-0578B7F324A2}"/>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9592427-3910-5B9F-E42A-25C0AFB1A8CF}"/>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DA3D3CA8-4C35-550D-8F69-BDC1BE7C7C58}"/>
              </a:ext>
            </a:extLst>
          </p:cNvPr>
          <p:cNvSpPr>
            <a:spLocks noGrp="1" noChangeArrowheads="1"/>
          </p:cNvSpPr>
          <p:nvPr>
            <p:ph type="sldNum" idx="12"/>
          </p:nvPr>
        </p:nvSpPr>
        <p:spPr>
          <a:ln/>
        </p:spPr>
        <p:txBody>
          <a:bodyPr/>
          <a:lstStyle>
            <a:lvl1pPr>
              <a:defRPr/>
            </a:lvl1pPr>
          </a:lstStyle>
          <a:p>
            <a:pPr>
              <a:defRPr/>
            </a:pPr>
            <a:fld id="{2EA5E088-ADBD-4B2C-8D68-4484B839A4D4}" type="slidenum">
              <a:rPr lang="en-US" altLang="en-US"/>
              <a:pPr>
                <a:defRPr/>
              </a:pPr>
              <a:t>‹#›</a:t>
            </a:fld>
            <a:endParaRPr lang="en-US" altLang="en-US"/>
          </a:p>
        </p:txBody>
      </p:sp>
    </p:spTree>
    <p:extLst>
      <p:ext uri="{BB962C8B-B14F-4D97-AF65-F5344CB8AC3E}">
        <p14:creationId xmlns:p14="http://schemas.microsoft.com/office/powerpoint/2010/main" val="393695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3739" y="403225"/>
            <a:ext cx="8694737" cy="1460500"/>
          </a:xfrm>
        </p:spPr>
        <p:txBody>
          <a:bodyPr/>
          <a:lstStyle/>
          <a:p>
            <a:r>
              <a:rPr lang="en-US"/>
              <a:t>Click to edit Master title style</a:t>
            </a:r>
          </a:p>
        </p:txBody>
      </p:sp>
      <p:sp>
        <p:nvSpPr>
          <p:cNvPr id="3" name="Text Placeholder 2"/>
          <p:cNvSpPr>
            <a:spLocks noGrp="1"/>
          </p:cNvSpPr>
          <p:nvPr>
            <p:ph type="body" idx="1"/>
          </p:nvPr>
        </p:nvSpPr>
        <p:spPr>
          <a:xfrm>
            <a:off x="693738" y="1852613"/>
            <a:ext cx="4265612" cy="908050"/>
          </a:xfrm>
        </p:spPr>
        <p:txBody>
          <a:bodyPr anchor="b"/>
          <a:lstStyle>
            <a:lvl1pPr marL="0" indent="0">
              <a:buNone/>
              <a:defRPr sz="2400" b="1"/>
            </a:lvl1pPr>
            <a:lvl2pPr marL="457215" indent="0">
              <a:buNone/>
              <a:defRPr sz="2000" b="1"/>
            </a:lvl2pPr>
            <a:lvl3pPr marL="914430" indent="0">
              <a:buNone/>
              <a:defRPr sz="1800" b="1"/>
            </a:lvl3pPr>
            <a:lvl4pPr marL="1371646" indent="0">
              <a:buNone/>
              <a:defRPr sz="1600" b="1"/>
            </a:lvl4pPr>
            <a:lvl5pPr marL="1828861" indent="0">
              <a:buNone/>
              <a:defRPr sz="1600" b="1"/>
            </a:lvl5pPr>
            <a:lvl6pPr marL="2286076" indent="0">
              <a:buNone/>
              <a:defRPr sz="1600" b="1"/>
            </a:lvl6pPr>
            <a:lvl7pPr marL="2743291" indent="0">
              <a:buNone/>
              <a:defRPr sz="1600" b="1"/>
            </a:lvl7pPr>
            <a:lvl8pPr marL="3200506" indent="0">
              <a:buNone/>
              <a:defRPr sz="1600" b="1"/>
            </a:lvl8pPr>
            <a:lvl9pPr marL="3657721" indent="0">
              <a:buNone/>
              <a:defRPr sz="1600" b="1"/>
            </a:lvl9pPr>
          </a:lstStyle>
          <a:p>
            <a:pPr lvl="0"/>
            <a:r>
              <a:rPr lang="en-US"/>
              <a:t>Edit Master text styles</a:t>
            </a:r>
          </a:p>
        </p:txBody>
      </p:sp>
      <p:sp>
        <p:nvSpPr>
          <p:cNvPr id="4" name="Content Placeholder 3"/>
          <p:cNvSpPr>
            <a:spLocks noGrp="1"/>
          </p:cNvSpPr>
          <p:nvPr>
            <p:ph sz="half" idx="2"/>
          </p:nvPr>
        </p:nvSpPr>
        <p:spPr>
          <a:xfrm>
            <a:off x="693738" y="2760663"/>
            <a:ext cx="4265612" cy="40624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3816" y="1852613"/>
            <a:ext cx="4284662" cy="908050"/>
          </a:xfrm>
        </p:spPr>
        <p:txBody>
          <a:bodyPr anchor="b"/>
          <a:lstStyle>
            <a:lvl1pPr marL="0" indent="0">
              <a:buNone/>
              <a:defRPr sz="2400" b="1"/>
            </a:lvl1pPr>
            <a:lvl2pPr marL="457215" indent="0">
              <a:buNone/>
              <a:defRPr sz="2000" b="1"/>
            </a:lvl2pPr>
            <a:lvl3pPr marL="914430" indent="0">
              <a:buNone/>
              <a:defRPr sz="1800" b="1"/>
            </a:lvl3pPr>
            <a:lvl4pPr marL="1371646" indent="0">
              <a:buNone/>
              <a:defRPr sz="1600" b="1"/>
            </a:lvl4pPr>
            <a:lvl5pPr marL="1828861" indent="0">
              <a:buNone/>
              <a:defRPr sz="1600" b="1"/>
            </a:lvl5pPr>
            <a:lvl6pPr marL="2286076" indent="0">
              <a:buNone/>
              <a:defRPr sz="1600" b="1"/>
            </a:lvl6pPr>
            <a:lvl7pPr marL="2743291" indent="0">
              <a:buNone/>
              <a:defRPr sz="1600" b="1"/>
            </a:lvl7pPr>
            <a:lvl8pPr marL="3200506" indent="0">
              <a:buNone/>
              <a:defRPr sz="1600" b="1"/>
            </a:lvl8pPr>
            <a:lvl9pPr marL="3657721" indent="0">
              <a:buNone/>
              <a:defRPr sz="1600" b="1"/>
            </a:lvl9pPr>
          </a:lstStyle>
          <a:p>
            <a:pPr lvl="0"/>
            <a:r>
              <a:rPr lang="en-US"/>
              <a:t>Edit Master text styles</a:t>
            </a:r>
          </a:p>
        </p:txBody>
      </p:sp>
      <p:sp>
        <p:nvSpPr>
          <p:cNvPr id="6" name="Content Placeholder 5"/>
          <p:cNvSpPr>
            <a:spLocks noGrp="1"/>
          </p:cNvSpPr>
          <p:nvPr>
            <p:ph sz="quarter" idx="4"/>
          </p:nvPr>
        </p:nvSpPr>
        <p:spPr>
          <a:xfrm>
            <a:off x="5103816" y="2760663"/>
            <a:ext cx="4284662" cy="40624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759426F4-C1A7-9755-ACDD-86FA101FE530}"/>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A5B00A31-9835-8534-E612-9BB99FD76ADC}"/>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69EB6322-C32F-AE59-0682-81AA29CEF096}"/>
              </a:ext>
            </a:extLst>
          </p:cNvPr>
          <p:cNvSpPr>
            <a:spLocks noGrp="1" noChangeArrowheads="1"/>
          </p:cNvSpPr>
          <p:nvPr>
            <p:ph type="sldNum" idx="12"/>
          </p:nvPr>
        </p:nvSpPr>
        <p:spPr>
          <a:ln/>
        </p:spPr>
        <p:txBody>
          <a:bodyPr/>
          <a:lstStyle>
            <a:lvl1pPr>
              <a:defRPr/>
            </a:lvl1pPr>
          </a:lstStyle>
          <a:p>
            <a:pPr>
              <a:defRPr/>
            </a:pPr>
            <a:fld id="{CFB3108E-162F-48C0-B518-E356E655395F}" type="slidenum">
              <a:rPr lang="en-US" altLang="en-US"/>
              <a:pPr>
                <a:defRPr/>
              </a:pPr>
              <a:t>‹#›</a:t>
            </a:fld>
            <a:endParaRPr lang="en-US" altLang="en-US"/>
          </a:p>
        </p:txBody>
      </p:sp>
    </p:spTree>
    <p:extLst>
      <p:ext uri="{BB962C8B-B14F-4D97-AF65-F5344CB8AC3E}">
        <p14:creationId xmlns:p14="http://schemas.microsoft.com/office/powerpoint/2010/main" val="3019331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4E7CA5A-4B32-318E-001F-613A0B5E1353}"/>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6E7EBDF7-1E6A-CFD5-CB08-1DDE0936E98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C6A142F7-8F53-3C2A-F7BC-2CF8273C7C49}"/>
              </a:ext>
            </a:extLst>
          </p:cNvPr>
          <p:cNvSpPr>
            <a:spLocks noGrp="1" noChangeArrowheads="1"/>
          </p:cNvSpPr>
          <p:nvPr>
            <p:ph type="sldNum" idx="12"/>
          </p:nvPr>
        </p:nvSpPr>
        <p:spPr>
          <a:ln/>
        </p:spPr>
        <p:txBody>
          <a:bodyPr/>
          <a:lstStyle>
            <a:lvl1pPr>
              <a:defRPr/>
            </a:lvl1pPr>
          </a:lstStyle>
          <a:p>
            <a:pPr>
              <a:defRPr/>
            </a:pPr>
            <a:fld id="{F58A63BB-8463-47F2-925A-CAAA9864AC8D}" type="slidenum">
              <a:rPr lang="en-US" altLang="en-US"/>
              <a:pPr>
                <a:defRPr/>
              </a:pPr>
              <a:t>‹#›</a:t>
            </a:fld>
            <a:endParaRPr lang="en-US" altLang="en-US"/>
          </a:p>
        </p:txBody>
      </p:sp>
    </p:spTree>
    <p:extLst>
      <p:ext uri="{BB962C8B-B14F-4D97-AF65-F5344CB8AC3E}">
        <p14:creationId xmlns:p14="http://schemas.microsoft.com/office/powerpoint/2010/main" val="1086531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77BC3DC-548E-4634-AA68-C5DF7BACB859}"/>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86F27A88-A106-8504-FB66-0336D95F617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2530CCD-C9E7-BB21-E8AB-277B4DFCDB8E}"/>
              </a:ext>
            </a:extLst>
          </p:cNvPr>
          <p:cNvSpPr>
            <a:spLocks noGrp="1" noChangeArrowheads="1"/>
          </p:cNvSpPr>
          <p:nvPr>
            <p:ph type="sldNum" idx="12"/>
          </p:nvPr>
        </p:nvSpPr>
        <p:spPr>
          <a:ln/>
        </p:spPr>
        <p:txBody>
          <a:bodyPr/>
          <a:lstStyle>
            <a:lvl1pPr>
              <a:defRPr/>
            </a:lvl1pPr>
          </a:lstStyle>
          <a:p>
            <a:pPr>
              <a:defRPr/>
            </a:pPr>
            <a:fld id="{A355830F-FD47-4AA5-B043-71ADB49531C4}" type="slidenum">
              <a:rPr lang="en-US" altLang="en-US"/>
              <a:pPr>
                <a:defRPr/>
              </a:pPr>
              <a:t>‹#›</a:t>
            </a:fld>
            <a:endParaRPr lang="en-US" altLang="en-US"/>
          </a:p>
        </p:txBody>
      </p:sp>
    </p:spTree>
    <p:extLst>
      <p:ext uri="{BB962C8B-B14F-4D97-AF65-F5344CB8AC3E}">
        <p14:creationId xmlns:p14="http://schemas.microsoft.com/office/powerpoint/2010/main" val="1020374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86253"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3738" y="2268544"/>
            <a:ext cx="3251200" cy="4200525"/>
          </a:xfrm>
        </p:spPr>
        <p:txBody>
          <a:bodyPr/>
          <a:lstStyle>
            <a:lvl1pPr marL="0" indent="0">
              <a:buNone/>
              <a:defRPr sz="1600"/>
            </a:lvl1pPr>
            <a:lvl2pPr marL="457215" indent="0">
              <a:buNone/>
              <a:defRPr sz="1400"/>
            </a:lvl2pPr>
            <a:lvl3pPr marL="914430" indent="0">
              <a:buNone/>
              <a:defRPr sz="1200"/>
            </a:lvl3pPr>
            <a:lvl4pPr marL="1371646" indent="0">
              <a:buNone/>
              <a:defRPr sz="1000"/>
            </a:lvl4pPr>
            <a:lvl5pPr marL="1828861" indent="0">
              <a:buNone/>
              <a:defRPr sz="1000"/>
            </a:lvl5pPr>
            <a:lvl6pPr marL="2286076" indent="0">
              <a:buNone/>
              <a:defRPr sz="1000"/>
            </a:lvl6pPr>
            <a:lvl7pPr marL="2743291" indent="0">
              <a:buNone/>
              <a:defRPr sz="1000"/>
            </a:lvl7pPr>
            <a:lvl8pPr marL="3200506" indent="0">
              <a:buNone/>
              <a:defRPr sz="1000"/>
            </a:lvl8pPr>
            <a:lvl9pPr marL="3657721" indent="0">
              <a:buNone/>
              <a:defRPr sz="1000"/>
            </a:lvl9pPr>
          </a:lstStyle>
          <a:p>
            <a:pPr lvl="0"/>
            <a:r>
              <a:rPr lang="en-US"/>
              <a:t>Edit Master text styles</a:t>
            </a:r>
          </a:p>
        </p:txBody>
      </p:sp>
      <p:sp>
        <p:nvSpPr>
          <p:cNvPr id="5" name="Rectangle 4">
            <a:extLst>
              <a:ext uri="{FF2B5EF4-FFF2-40B4-BE49-F238E27FC236}">
                <a16:creationId xmlns:a16="http://schemas.microsoft.com/office/drawing/2014/main" id="{7032F12B-E67F-E3BF-2687-657A58FFA533}"/>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10BE5057-1380-9D00-4A9A-161484222CCB}"/>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6FA67C8-B06E-B318-B55C-8E743F37321D}"/>
              </a:ext>
            </a:extLst>
          </p:cNvPr>
          <p:cNvSpPr>
            <a:spLocks noGrp="1" noChangeArrowheads="1"/>
          </p:cNvSpPr>
          <p:nvPr>
            <p:ph type="sldNum" idx="12"/>
          </p:nvPr>
        </p:nvSpPr>
        <p:spPr>
          <a:ln/>
        </p:spPr>
        <p:txBody>
          <a:bodyPr/>
          <a:lstStyle>
            <a:lvl1pPr>
              <a:defRPr/>
            </a:lvl1pPr>
          </a:lstStyle>
          <a:p>
            <a:pPr>
              <a:defRPr/>
            </a:pPr>
            <a:fld id="{D0B3422E-66E9-4E54-B6A9-82126C56869B}" type="slidenum">
              <a:rPr lang="en-US" altLang="en-US"/>
              <a:pPr>
                <a:defRPr/>
              </a:pPr>
              <a:t>‹#›</a:t>
            </a:fld>
            <a:endParaRPr lang="en-US" altLang="en-US"/>
          </a:p>
        </p:txBody>
      </p:sp>
    </p:spTree>
    <p:extLst>
      <p:ext uri="{BB962C8B-B14F-4D97-AF65-F5344CB8AC3E}">
        <p14:creationId xmlns:p14="http://schemas.microsoft.com/office/powerpoint/2010/main" val="2390939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4286253" y="1089025"/>
            <a:ext cx="5102225" cy="5372100"/>
          </a:xfrm>
        </p:spPr>
        <p:txBody>
          <a:bodyPr/>
          <a:lstStyle>
            <a:lvl1pPr marL="0" indent="0">
              <a:buNone/>
              <a:defRPr sz="3200"/>
            </a:lvl1pPr>
            <a:lvl2pPr marL="457215" indent="0">
              <a:buNone/>
              <a:defRPr sz="2800"/>
            </a:lvl2pPr>
            <a:lvl3pPr marL="914430" indent="0">
              <a:buNone/>
              <a:defRPr sz="2400"/>
            </a:lvl3pPr>
            <a:lvl4pPr marL="1371646" indent="0">
              <a:buNone/>
              <a:defRPr sz="2000"/>
            </a:lvl4pPr>
            <a:lvl5pPr marL="1828861" indent="0">
              <a:buNone/>
              <a:defRPr sz="2000"/>
            </a:lvl5pPr>
            <a:lvl6pPr marL="2286076" indent="0">
              <a:buNone/>
              <a:defRPr sz="2000"/>
            </a:lvl6pPr>
            <a:lvl7pPr marL="2743291" indent="0">
              <a:buNone/>
              <a:defRPr sz="2000"/>
            </a:lvl7pPr>
            <a:lvl8pPr marL="3200506" indent="0">
              <a:buNone/>
              <a:defRPr sz="2000"/>
            </a:lvl8pPr>
            <a:lvl9pPr marL="3657721" indent="0">
              <a:buNone/>
              <a:defRPr sz="2000"/>
            </a:lvl9pPr>
          </a:lstStyle>
          <a:p>
            <a:pPr lvl="0"/>
            <a:endParaRPr lang="en-US" noProof="0"/>
          </a:p>
        </p:txBody>
      </p:sp>
      <p:sp>
        <p:nvSpPr>
          <p:cNvPr id="4" name="Text Placeholder 3"/>
          <p:cNvSpPr>
            <a:spLocks noGrp="1"/>
          </p:cNvSpPr>
          <p:nvPr>
            <p:ph type="body" sz="half" idx="2"/>
          </p:nvPr>
        </p:nvSpPr>
        <p:spPr>
          <a:xfrm>
            <a:off x="693738" y="2268544"/>
            <a:ext cx="3251200" cy="4200525"/>
          </a:xfrm>
        </p:spPr>
        <p:txBody>
          <a:bodyPr/>
          <a:lstStyle>
            <a:lvl1pPr marL="0" indent="0">
              <a:buNone/>
              <a:defRPr sz="1600"/>
            </a:lvl1pPr>
            <a:lvl2pPr marL="457215" indent="0">
              <a:buNone/>
              <a:defRPr sz="1400"/>
            </a:lvl2pPr>
            <a:lvl3pPr marL="914430" indent="0">
              <a:buNone/>
              <a:defRPr sz="1200"/>
            </a:lvl3pPr>
            <a:lvl4pPr marL="1371646" indent="0">
              <a:buNone/>
              <a:defRPr sz="1000"/>
            </a:lvl4pPr>
            <a:lvl5pPr marL="1828861" indent="0">
              <a:buNone/>
              <a:defRPr sz="1000"/>
            </a:lvl5pPr>
            <a:lvl6pPr marL="2286076" indent="0">
              <a:buNone/>
              <a:defRPr sz="1000"/>
            </a:lvl6pPr>
            <a:lvl7pPr marL="2743291" indent="0">
              <a:buNone/>
              <a:defRPr sz="1000"/>
            </a:lvl7pPr>
            <a:lvl8pPr marL="3200506" indent="0">
              <a:buNone/>
              <a:defRPr sz="1000"/>
            </a:lvl8pPr>
            <a:lvl9pPr marL="3657721" indent="0">
              <a:buNone/>
              <a:defRPr sz="1000"/>
            </a:lvl9pPr>
          </a:lstStyle>
          <a:p>
            <a:pPr lvl="0"/>
            <a:r>
              <a:rPr lang="en-US"/>
              <a:t>Edit Master text styles</a:t>
            </a:r>
          </a:p>
        </p:txBody>
      </p:sp>
      <p:sp>
        <p:nvSpPr>
          <p:cNvPr id="5" name="Rectangle 4">
            <a:extLst>
              <a:ext uri="{FF2B5EF4-FFF2-40B4-BE49-F238E27FC236}">
                <a16:creationId xmlns:a16="http://schemas.microsoft.com/office/drawing/2014/main" id="{EDFFDADA-C765-30E7-8A42-1B8CDF563709}"/>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840330E-43A0-14AB-C2D1-5EC34271C85C}"/>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5CF6238-9FCD-8F56-54D6-4EA5D8BC7C10}"/>
              </a:ext>
            </a:extLst>
          </p:cNvPr>
          <p:cNvSpPr>
            <a:spLocks noGrp="1" noChangeArrowheads="1"/>
          </p:cNvSpPr>
          <p:nvPr>
            <p:ph type="sldNum" idx="12"/>
          </p:nvPr>
        </p:nvSpPr>
        <p:spPr>
          <a:ln/>
        </p:spPr>
        <p:txBody>
          <a:bodyPr/>
          <a:lstStyle>
            <a:lvl1pPr>
              <a:defRPr/>
            </a:lvl1pPr>
          </a:lstStyle>
          <a:p>
            <a:pPr>
              <a:defRPr/>
            </a:pPr>
            <a:fld id="{85AE3F1E-8018-46C5-8C5E-2EF8AAC59E36}" type="slidenum">
              <a:rPr lang="en-US" altLang="en-US"/>
              <a:pPr>
                <a:defRPr/>
              </a:pPr>
              <a:t>‹#›</a:t>
            </a:fld>
            <a:endParaRPr lang="en-US" altLang="en-US"/>
          </a:p>
        </p:txBody>
      </p:sp>
    </p:spTree>
    <p:extLst>
      <p:ext uri="{BB962C8B-B14F-4D97-AF65-F5344CB8AC3E}">
        <p14:creationId xmlns:p14="http://schemas.microsoft.com/office/powerpoint/2010/main" val="57063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a:extLst>
              <a:ext uri="{FF2B5EF4-FFF2-40B4-BE49-F238E27FC236}">
                <a16:creationId xmlns:a16="http://schemas.microsoft.com/office/drawing/2014/main" id="{81D3E7B2-7E3D-34C8-0D56-AC62FF6AD41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0090150" cy="75580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7" name="Rectangle 2">
            <a:extLst>
              <a:ext uri="{FF2B5EF4-FFF2-40B4-BE49-F238E27FC236}">
                <a16:creationId xmlns:a16="http://schemas.microsoft.com/office/drawing/2014/main" id="{F98E812B-12B7-63A4-68AF-8CD759835780}"/>
              </a:ext>
            </a:extLst>
          </p:cNvPr>
          <p:cNvSpPr>
            <a:spLocks noGrp="1" noChangeArrowheads="1"/>
          </p:cNvSpPr>
          <p:nvPr>
            <p:ph type="title"/>
          </p:nvPr>
        </p:nvSpPr>
        <p:spPr bwMode="auto">
          <a:xfrm>
            <a:off x="3017841" y="301631"/>
            <a:ext cx="6556375"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Slide Title</a:t>
            </a:r>
          </a:p>
        </p:txBody>
      </p:sp>
      <p:sp>
        <p:nvSpPr>
          <p:cNvPr id="1028" name="Rectangle 3">
            <a:extLst>
              <a:ext uri="{FF2B5EF4-FFF2-40B4-BE49-F238E27FC236}">
                <a16:creationId xmlns:a16="http://schemas.microsoft.com/office/drawing/2014/main" id="{C7407F5A-694E-5C38-A2AA-17CF3B59F8D5}"/>
              </a:ext>
            </a:extLst>
          </p:cNvPr>
          <p:cNvSpPr>
            <a:spLocks noGrp="1" noChangeArrowheads="1"/>
          </p:cNvSpPr>
          <p:nvPr>
            <p:ph type="body" idx="1"/>
          </p:nvPr>
        </p:nvSpPr>
        <p:spPr bwMode="auto">
          <a:xfrm>
            <a:off x="530225" y="1920877"/>
            <a:ext cx="9069388"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 name="Rectangle 4">
            <a:extLst>
              <a:ext uri="{FF2B5EF4-FFF2-40B4-BE49-F238E27FC236}">
                <a16:creationId xmlns:a16="http://schemas.microsoft.com/office/drawing/2014/main" id="{D10A9066-C505-D9A0-D556-17D1FD620F95}"/>
              </a:ext>
            </a:extLst>
          </p:cNvPr>
          <p:cNvSpPr>
            <a:spLocks noGrp="1" noChangeArrowheads="1"/>
          </p:cNvSpPr>
          <p:nvPr>
            <p:ph type="dt"/>
          </p:nvPr>
        </p:nvSpPr>
        <p:spPr bwMode="auto">
          <a:xfrm>
            <a:off x="503239" y="6886581"/>
            <a:ext cx="2346325" cy="519113"/>
          </a:xfrm>
          <a:prstGeom prst="rect">
            <a:avLst/>
          </a:prstGeom>
          <a:noFill/>
          <a:ln>
            <a:noFill/>
          </a:ln>
          <a:effec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723924" algn="l"/>
                <a:tab pos="1447848" algn="l"/>
                <a:tab pos="2171772" algn="l"/>
              </a:tabLst>
              <a:defRPr sz="1400">
                <a:solidFill>
                  <a:srgbClr val="000000"/>
                </a:solidFill>
                <a:latin typeface="Times New Roman" panose="02020603050405020304" pitchFamily="18" charset="0"/>
                <a:ea typeface="+mn-ea"/>
                <a:cs typeface="Arial Unicode MS" charset="0"/>
              </a:defRPr>
            </a:lvl1pPr>
          </a:lstStyle>
          <a:p>
            <a:pPr>
              <a:defRPr/>
            </a:pPr>
            <a:endParaRPr lang="en-US" altLang="en-US"/>
          </a:p>
        </p:txBody>
      </p:sp>
      <p:sp>
        <p:nvSpPr>
          <p:cNvPr id="1029" name="Rectangle 5">
            <a:extLst>
              <a:ext uri="{FF2B5EF4-FFF2-40B4-BE49-F238E27FC236}">
                <a16:creationId xmlns:a16="http://schemas.microsoft.com/office/drawing/2014/main" id="{765FADE7-E212-6D97-3E21-955740F79771}"/>
              </a:ext>
            </a:extLst>
          </p:cNvPr>
          <p:cNvSpPr>
            <a:spLocks noGrp="1" noChangeArrowheads="1"/>
          </p:cNvSpPr>
          <p:nvPr>
            <p:ph type="ftr"/>
          </p:nvPr>
        </p:nvSpPr>
        <p:spPr bwMode="auto">
          <a:xfrm>
            <a:off x="3448050" y="6886581"/>
            <a:ext cx="3194050" cy="519113"/>
          </a:xfrm>
          <a:prstGeom prst="rect">
            <a:avLst/>
          </a:prstGeom>
          <a:noFill/>
          <a:ln>
            <a:noFill/>
          </a:ln>
          <a:effectLst/>
        </p:spPr>
        <p:txBody>
          <a:bodyPr vert="horz" wrap="square" lIns="0" tIns="0" rIns="0" bIns="0" numCol="1" anchor="t" anchorCtr="0" compatLnSpc="1">
            <a:prstTxWarp prst="textNoShape">
              <a:avLst/>
            </a:prstTxWarp>
          </a:bodyPr>
          <a:lstStyle>
            <a:lvl1pPr algn="ctr" eaLnBrk="1">
              <a:lnSpc>
                <a:spcPct val="93000"/>
              </a:lnSpc>
              <a:buClr>
                <a:srgbClr val="000000"/>
              </a:buClr>
              <a:buSzPct val="100000"/>
              <a:buFont typeface="Times New Roman" panose="02020603050405020304" pitchFamily="18" charset="0"/>
              <a:buNone/>
              <a:tabLst>
                <a:tab pos="723924" algn="l"/>
                <a:tab pos="1447848" algn="l"/>
                <a:tab pos="2171772" algn="l"/>
                <a:tab pos="2895697" algn="l"/>
              </a:tabLst>
              <a:defRPr sz="1400">
                <a:solidFill>
                  <a:srgbClr val="000000"/>
                </a:solidFill>
                <a:latin typeface="Times New Roman" panose="02020603050405020304" pitchFamily="18" charset="0"/>
                <a:ea typeface="+mn-ea"/>
                <a:cs typeface="Arial Unicode MS" charset="0"/>
              </a:defRPr>
            </a:lvl1pPr>
          </a:lstStyle>
          <a:p>
            <a:pPr>
              <a:defRPr/>
            </a:pPr>
            <a:endParaRPr lang="en-US" altLang="en-US"/>
          </a:p>
        </p:txBody>
      </p:sp>
      <p:sp>
        <p:nvSpPr>
          <p:cNvPr id="1030" name="Rectangle 6">
            <a:extLst>
              <a:ext uri="{FF2B5EF4-FFF2-40B4-BE49-F238E27FC236}">
                <a16:creationId xmlns:a16="http://schemas.microsoft.com/office/drawing/2014/main" id="{433E5498-FE8A-98DB-C4C9-7B68F7BBE238}"/>
              </a:ext>
            </a:extLst>
          </p:cNvPr>
          <p:cNvSpPr>
            <a:spLocks noGrp="1" noChangeArrowheads="1"/>
          </p:cNvSpPr>
          <p:nvPr>
            <p:ph type="sldNum"/>
          </p:nvPr>
        </p:nvSpPr>
        <p:spPr bwMode="auto">
          <a:xfrm>
            <a:off x="7227889" y="6886581"/>
            <a:ext cx="2346325" cy="519113"/>
          </a:xfrm>
          <a:prstGeom prst="rect">
            <a:avLst/>
          </a:prstGeom>
          <a:noFill/>
          <a:ln>
            <a:noFill/>
          </a:ln>
          <a:effec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723924" algn="l"/>
                <a:tab pos="1447848" algn="l"/>
                <a:tab pos="2171772" algn="l"/>
              </a:tabLst>
              <a:defRPr sz="1400" smtClean="0">
                <a:solidFill>
                  <a:srgbClr val="000000"/>
                </a:solidFill>
                <a:latin typeface="Times New Roman" panose="02020603050405020304" pitchFamily="18" charset="0"/>
                <a:ea typeface="+mn-ea"/>
                <a:cs typeface="Arial Unicode MS" charset="0"/>
              </a:defRPr>
            </a:lvl1pPr>
          </a:lstStyle>
          <a:p>
            <a:pPr>
              <a:defRPr/>
            </a:pPr>
            <a:fld id="{37565BA0-A119-40F7-A45E-8A885880099A}" type="slidenum">
              <a:rPr lang="en-US" altLang="en-US"/>
              <a:pPr>
                <a:defRPr/>
              </a:pPr>
              <a:t>‹#›</a:t>
            </a:fld>
            <a:endParaRPr lang="en-US" altLang="en-US"/>
          </a:p>
        </p:txBody>
      </p:sp>
      <p:pic>
        <p:nvPicPr>
          <p:cNvPr id="1032" name="Picture 7">
            <a:extLst>
              <a:ext uri="{FF2B5EF4-FFF2-40B4-BE49-F238E27FC236}">
                <a16:creationId xmlns:a16="http://schemas.microsoft.com/office/drawing/2014/main" id="{2FF5A4A0-242A-1947-283C-18B01466F65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0041" y="446088"/>
            <a:ext cx="1312862" cy="11938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457215" rtl="0" eaLnBrk="0" fontAlgn="base" hangingPunct="0">
        <a:lnSpc>
          <a:spcPct val="102000"/>
        </a:lnSpc>
        <a:spcBef>
          <a:spcPct val="0"/>
        </a:spcBef>
        <a:spcAft>
          <a:spcPct val="0"/>
        </a:spcAft>
        <a:buClr>
          <a:srgbClr val="000000"/>
        </a:buClr>
        <a:buSzPct val="100000"/>
        <a:buFont typeface="Times New Roman" panose="02020603050405020304" pitchFamily="18" charset="0"/>
        <a:defRPr sz="4400" kern="1200">
          <a:solidFill>
            <a:srgbClr val="004586"/>
          </a:solidFill>
          <a:latin typeface="+mj-lt"/>
          <a:ea typeface="Arial Unicode MS" panose="020B0604020202020204" pitchFamily="34" charset="-128"/>
          <a:cs typeface="+mj-cs"/>
        </a:defRPr>
      </a:lvl1pPr>
      <a:lvl2pPr algn="r" defTabSz="457215" rtl="0" eaLnBrk="0" fontAlgn="base" hangingPunct="0">
        <a:lnSpc>
          <a:spcPct val="102000"/>
        </a:lnSpc>
        <a:spcBef>
          <a:spcPct val="0"/>
        </a:spcBef>
        <a:spcAft>
          <a:spcPct val="0"/>
        </a:spcAft>
        <a:buClr>
          <a:srgbClr val="000000"/>
        </a:buClr>
        <a:buSzPct val="100000"/>
        <a:buFont typeface="Times New Roman" panose="02020603050405020304" pitchFamily="18" charset="0"/>
        <a:defRPr sz="4400">
          <a:solidFill>
            <a:srgbClr val="004586"/>
          </a:solidFill>
          <a:latin typeface="Montserrat" charset="0"/>
          <a:ea typeface="Arial Unicode MS" panose="020B0604020202020204" pitchFamily="34" charset="-128"/>
          <a:cs typeface="Arial Unicode MS" charset="0"/>
        </a:defRPr>
      </a:lvl2pPr>
      <a:lvl3pPr algn="r" defTabSz="457215" rtl="0" eaLnBrk="0" fontAlgn="base" hangingPunct="0">
        <a:lnSpc>
          <a:spcPct val="102000"/>
        </a:lnSpc>
        <a:spcBef>
          <a:spcPct val="0"/>
        </a:spcBef>
        <a:spcAft>
          <a:spcPct val="0"/>
        </a:spcAft>
        <a:buClr>
          <a:srgbClr val="000000"/>
        </a:buClr>
        <a:buSzPct val="100000"/>
        <a:buFont typeface="Times New Roman" panose="02020603050405020304" pitchFamily="18" charset="0"/>
        <a:defRPr sz="4400">
          <a:solidFill>
            <a:srgbClr val="004586"/>
          </a:solidFill>
          <a:latin typeface="Montserrat" charset="0"/>
          <a:ea typeface="Arial Unicode MS" panose="020B0604020202020204" pitchFamily="34" charset="-128"/>
          <a:cs typeface="Arial Unicode MS" charset="0"/>
        </a:defRPr>
      </a:lvl3pPr>
      <a:lvl4pPr algn="r" defTabSz="457215" rtl="0" eaLnBrk="0" fontAlgn="base" hangingPunct="0">
        <a:lnSpc>
          <a:spcPct val="102000"/>
        </a:lnSpc>
        <a:spcBef>
          <a:spcPct val="0"/>
        </a:spcBef>
        <a:spcAft>
          <a:spcPct val="0"/>
        </a:spcAft>
        <a:buClr>
          <a:srgbClr val="000000"/>
        </a:buClr>
        <a:buSzPct val="100000"/>
        <a:buFont typeface="Times New Roman" panose="02020603050405020304" pitchFamily="18" charset="0"/>
        <a:defRPr sz="4400">
          <a:solidFill>
            <a:srgbClr val="004586"/>
          </a:solidFill>
          <a:latin typeface="Montserrat" charset="0"/>
          <a:ea typeface="Arial Unicode MS" panose="020B0604020202020204" pitchFamily="34" charset="-128"/>
          <a:cs typeface="Arial Unicode MS" charset="0"/>
        </a:defRPr>
      </a:lvl4pPr>
      <a:lvl5pPr algn="r" defTabSz="457215" rtl="0" eaLnBrk="0" fontAlgn="base" hangingPunct="0">
        <a:lnSpc>
          <a:spcPct val="102000"/>
        </a:lnSpc>
        <a:spcBef>
          <a:spcPct val="0"/>
        </a:spcBef>
        <a:spcAft>
          <a:spcPct val="0"/>
        </a:spcAft>
        <a:buClr>
          <a:srgbClr val="000000"/>
        </a:buClr>
        <a:buSzPct val="100000"/>
        <a:buFont typeface="Times New Roman" panose="02020603050405020304" pitchFamily="18" charset="0"/>
        <a:defRPr sz="4400">
          <a:solidFill>
            <a:srgbClr val="004586"/>
          </a:solidFill>
          <a:latin typeface="Montserrat" charset="0"/>
          <a:ea typeface="Arial Unicode MS" panose="020B0604020202020204" pitchFamily="34" charset="-128"/>
          <a:cs typeface="Arial Unicode MS" charset="0"/>
        </a:defRPr>
      </a:lvl5pPr>
      <a:lvl6pPr marL="2514684" indent="-228608" algn="r" defTabSz="457215" rtl="0" fontAlgn="base" hangingPunct="0">
        <a:lnSpc>
          <a:spcPct val="102000"/>
        </a:lnSpc>
        <a:spcBef>
          <a:spcPct val="0"/>
        </a:spcBef>
        <a:spcAft>
          <a:spcPct val="0"/>
        </a:spcAft>
        <a:buClr>
          <a:srgbClr val="000000"/>
        </a:buClr>
        <a:buSzPct val="100000"/>
        <a:buFont typeface="Times New Roman" panose="02020603050405020304" pitchFamily="18" charset="0"/>
        <a:defRPr sz="4400">
          <a:solidFill>
            <a:srgbClr val="004586"/>
          </a:solidFill>
          <a:latin typeface="Montserrat" charset="0"/>
          <a:cs typeface="Arial Unicode MS" charset="0"/>
        </a:defRPr>
      </a:lvl6pPr>
      <a:lvl7pPr marL="2971899" indent="-228608" algn="r" defTabSz="457215" rtl="0" fontAlgn="base" hangingPunct="0">
        <a:lnSpc>
          <a:spcPct val="102000"/>
        </a:lnSpc>
        <a:spcBef>
          <a:spcPct val="0"/>
        </a:spcBef>
        <a:spcAft>
          <a:spcPct val="0"/>
        </a:spcAft>
        <a:buClr>
          <a:srgbClr val="000000"/>
        </a:buClr>
        <a:buSzPct val="100000"/>
        <a:buFont typeface="Times New Roman" panose="02020603050405020304" pitchFamily="18" charset="0"/>
        <a:defRPr sz="4400">
          <a:solidFill>
            <a:srgbClr val="004586"/>
          </a:solidFill>
          <a:latin typeface="Montserrat" charset="0"/>
          <a:cs typeface="Arial Unicode MS" charset="0"/>
        </a:defRPr>
      </a:lvl7pPr>
      <a:lvl8pPr marL="3429114" indent="-228608" algn="r" defTabSz="457215" rtl="0" fontAlgn="base" hangingPunct="0">
        <a:lnSpc>
          <a:spcPct val="102000"/>
        </a:lnSpc>
        <a:spcBef>
          <a:spcPct val="0"/>
        </a:spcBef>
        <a:spcAft>
          <a:spcPct val="0"/>
        </a:spcAft>
        <a:buClr>
          <a:srgbClr val="000000"/>
        </a:buClr>
        <a:buSzPct val="100000"/>
        <a:buFont typeface="Times New Roman" panose="02020603050405020304" pitchFamily="18" charset="0"/>
        <a:defRPr sz="4400">
          <a:solidFill>
            <a:srgbClr val="004586"/>
          </a:solidFill>
          <a:latin typeface="Montserrat" charset="0"/>
          <a:cs typeface="Arial Unicode MS" charset="0"/>
        </a:defRPr>
      </a:lvl8pPr>
      <a:lvl9pPr marL="3886330" indent="-228608" algn="r" defTabSz="457215" rtl="0" fontAlgn="base" hangingPunct="0">
        <a:lnSpc>
          <a:spcPct val="102000"/>
        </a:lnSpc>
        <a:spcBef>
          <a:spcPct val="0"/>
        </a:spcBef>
        <a:spcAft>
          <a:spcPct val="0"/>
        </a:spcAft>
        <a:buClr>
          <a:srgbClr val="000000"/>
        </a:buClr>
        <a:buSzPct val="100000"/>
        <a:buFont typeface="Times New Roman" panose="02020603050405020304" pitchFamily="18" charset="0"/>
        <a:defRPr sz="4400">
          <a:solidFill>
            <a:srgbClr val="004586"/>
          </a:solidFill>
          <a:latin typeface="Montserrat" charset="0"/>
          <a:cs typeface="Arial Unicode MS" charset="0"/>
        </a:defRPr>
      </a:lvl9pPr>
    </p:titleStyle>
    <p:bodyStyle>
      <a:lvl1pPr marL="342911" indent="-342911" algn="l" defTabSz="457215" rtl="0" eaLnBrk="0" fontAlgn="base" hangingPunct="0">
        <a:lnSpc>
          <a:spcPct val="102000"/>
        </a:lnSpc>
        <a:spcBef>
          <a:spcPct val="0"/>
        </a:spcBef>
        <a:spcAft>
          <a:spcPts val="1413"/>
        </a:spcAft>
        <a:buClr>
          <a:srgbClr val="000000"/>
        </a:buClr>
        <a:buSzPct val="100000"/>
        <a:buFont typeface="Times New Roman" panose="02020603050405020304" pitchFamily="18" charset="0"/>
        <a:defRPr sz="3200" kern="1200">
          <a:solidFill>
            <a:srgbClr val="004586"/>
          </a:solidFill>
          <a:latin typeface="+mn-lt"/>
          <a:ea typeface="Arial Unicode MS" panose="020B0604020202020204" pitchFamily="34" charset="-128"/>
          <a:cs typeface="+mn-cs"/>
        </a:defRPr>
      </a:lvl1pPr>
      <a:lvl2pPr marL="742975" indent="-285760" algn="l" defTabSz="457215" rtl="0" eaLnBrk="0" fontAlgn="base" hangingPunct="0">
        <a:lnSpc>
          <a:spcPct val="102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Arial Unicode MS" panose="020B0604020202020204" pitchFamily="34" charset="-128"/>
          <a:cs typeface="+mn-cs"/>
        </a:defRPr>
      </a:lvl2pPr>
      <a:lvl3pPr marL="1143038" indent="-228608" algn="l" defTabSz="457215" rtl="0" eaLnBrk="0" fontAlgn="base" hangingPunct="0">
        <a:lnSpc>
          <a:spcPct val="102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Arial Unicode MS" panose="020B0604020202020204" pitchFamily="34" charset="-128"/>
          <a:cs typeface="+mn-cs"/>
        </a:defRPr>
      </a:lvl3pPr>
      <a:lvl4pPr marL="1600254" indent="-228608" algn="l" defTabSz="457215" rtl="0" eaLnBrk="0" fontAlgn="base" hangingPunct="0">
        <a:lnSpc>
          <a:spcPct val="102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Arial Unicode MS" panose="020B0604020202020204" pitchFamily="34" charset="-128"/>
          <a:cs typeface="+mn-cs"/>
        </a:defRPr>
      </a:lvl4pPr>
      <a:lvl5pPr marL="2057469" indent="-228608" algn="l" defTabSz="457215" rtl="0" eaLnBrk="0" fontAlgn="base" hangingPunct="0">
        <a:lnSpc>
          <a:spcPct val="102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Arial Unicode MS" panose="020B0604020202020204" pitchFamily="34" charset="-128"/>
          <a:cs typeface="+mn-cs"/>
        </a:defRPr>
      </a:lvl5pPr>
      <a:lvl6pPr marL="2514684" indent="-228608" algn="l" defTabSz="9144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99" indent="-228608" algn="l" defTabSz="9144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14" indent="-228608" algn="l" defTabSz="9144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30" indent="-228608" algn="l" defTabSz="9144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30" rtl="0" eaLnBrk="1" latinLnBrk="0" hangingPunct="1">
        <a:defRPr sz="1800" kern="1200">
          <a:solidFill>
            <a:schemeClr val="tx1"/>
          </a:solidFill>
          <a:latin typeface="+mn-lt"/>
          <a:ea typeface="+mn-ea"/>
          <a:cs typeface="+mn-cs"/>
        </a:defRPr>
      </a:lvl1pPr>
      <a:lvl2pPr marL="457215" algn="l" defTabSz="914430" rtl="0" eaLnBrk="1" latinLnBrk="0" hangingPunct="1">
        <a:defRPr sz="1800" kern="1200">
          <a:solidFill>
            <a:schemeClr val="tx1"/>
          </a:solidFill>
          <a:latin typeface="+mn-lt"/>
          <a:ea typeface="+mn-ea"/>
          <a:cs typeface="+mn-cs"/>
        </a:defRPr>
      </a:lvl2pPr>
      <a:lvl3pPr marL="914430" algn="l" defTabSz="914430" rtl="0" eaLnBrk="1" latinLnBrk="0" hangingPunct="1">
        <a:defRPr sz="1800" kern="1200">
          <a:solidFill>
            <a:schemeClr val="tx1"/>
          </a:solidFill>
          <a:latin typeface="+mn-lt"/>
          <a:ea typeface="+mn-ea"/>
          <a:cs typeface="+mn-cs"/>
        </a:defRPr>
      </a:lvl3pPr>
      <a:lvl4pPr marL="1371646" algn="l" defTabSz="914430" rtl="0" eaLnBrk="1" latinLnBrk="0" hangingPunct="1">
        <a:defRPr sz="1800" kern="1200">
          <a:solidFill>
            <a:schemeClr val="tx1"/>
          </a:solidFill>
          <a:latin typeface="+mn-lt"/>
          <a:ea typeface="+mn-ea"/>
          <a:cs typeface="+mn-cs"/>
        </a:defRPr>
      </a:lvl4pPr>
      <a:lvl5pPr marL="1828861" algn="l" defTabSz="914430" rtl="0" eaLnBrk="1" latinLnBrk="0" hangingPunct="1">
        <a:defRPr sz="1800" kern="1200">
          <a:solidFill>
            <a:schemeClr val="tx1"/>
          </a:solidFill>
          <a:latin typeface="+mn-lt"/>
          <a:ea typeface="+mn-ea"/>
          <a:cs typeface="+mn-cs"/>
        </a:defRPr>
      </a:lvl5pPr>
      <a:lvl6pPr marL="2286076" algn="l" defTabSz="914430" rtl="0" eaLnBrk="1" latinLnBrk="0" hangingPunct="1">
        <a:defRPr sz="1800" kern="1200">
          <a:solidFill>
            <a:schemeClr val="tx1"/>
          </a:solidFill>
          <a:latin typeface="+mn-lt"/>
          <a:ea typeface="+mn-ea"/>
          <a:cs typeface="+mn-cs"/>
        </a:defRPr>
      </a:lvl6pPr>
      <a:lvl7pPr marL="2743291" algn="l" defTabSz="914430" rtl="0" eaLnBrk="1" latinLnBrk="0" hangingPunct="1">
        <a:defRPr sz="1800" kern="1200">
          <a:solidFill>
            <a:schemeClr val="tx1"/>
          </a:solidFill>
          <a:latin typeface="+mn-lt"/>
          <a:ea typeface="+mn-ea"/>
          <a:cs typeface="+mn-cs"/>
        </a:defRPr>
      </a:lvl7pPr>
      <a:lvl8pPr marL="3200506" algn="l" defTabSz="914430" rtl="0" eaLnBrk="1" latinLnBrk="0" hangingPunct="1">
        <a:defRPr sz="1800" kern="1200">
          <a:solidFill>
            <a:schemeClr val="tx1"/>
          </a:solidFill>
          <a:latin typeface="+mn-lt"/>
          <a:ea typeface="+mn-ea"/>
          <a:cs typeface="+mn-cs"/>
        </a:defRPr>
      </a:lvl8pPr>
      <a:lvl9pPr marL="3657721" algn="l" defTabSz="91443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files.hudexchange.info/resources/documents/Virtual-Binders-At-A-Glance-Supportive-Services.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files.hudexchange.info/resources/documents/Virtual-Binders-At-A-Glance-Supportive-Services.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hcd@buckscounty.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snaps.hud.gov/"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s://www.hudexchange.info/programs/e-snaps/"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buckshousinglink.org/wp-content/uploads/2025/11/PA-511-CoC-Scoring-Tool-and-Ranking-Criteria-FY2025.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hcd@buckscounty.or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www.grants.gov/search-results-detail/360861"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mailto:hcd@buckscounty.org" TargetMode="External"/><Relationship Id="rId4" Type="http://schemas.openxmlformats.org/officeDocument/2006/relationships/hyperlink" Target="https://www.hudexchange.info/resource/6170/esnaps-101-toolkit/"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3074" name="Picture 1">
            <a:extLst>
              <a:ext uri="{FF2B5EF4-FFF2-40B4-BE49-F238E27FC236}">
                <a16:creationId xmlns:a16="http://schemas.microsoft.com/office/drawing/2014/main" id="{CEC56BCE-F4FE-9641-1DA1-D03C22B2CB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2813" y="1268415"/>
            <a:ext cx="3175000" cy="28876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5" name="Rectangle 2">
            <a:extLst>
              <a:ext uri="{FF2B5EF4-FFF2-40B4-BE49-F238E27FC236}">
                <a16:creationId xmlns:a16="http://schemas.microsoft.com/office/drawing/2014/main" id="{8D61EF8A-CB39-64DA-9659-F4DEE72B5EF5}"/>
              </a:ext>
            </a:extLst>
          </p:cNvPr>
          <p:cNvSpPr>
            <a:spLocks noGrp="1" noChangeArrowheads="1"/>
          </p:cNvSpPr>
          <p:nvPr>
            <p:ph type="title"/>
          </p:nvPr>
        </p:nvSpPr>
        <p:spPr>
          <a:xfrm>
            <a:off x="1760538" y="4465638"/>
            <a:ext cx="6559550" cy="1495426"/>
          </a:xfrm>
        </p:spPr>
        <p:txBody>
          <a:bodyPr/>
          <a:lstStyle/>
          <a:p>
            <a:pPr algn="ctr" eaLnBrk="1">
              <a:tabLst>
                <a:tab pos="723924" algn="l"/>
                <a:tab pos="1447848" algn="l"/>
                <a:tab pos="2171772" algn="l"/>
                <a:tab pos="2895697" algn="l"/>
                <a:tab pos="3619620" algn="l"/>
                <a:tab pos="4343545" algn="l"/>
                <a:tab pos="5067469" algn="l"/>
                <a:tab pos="5791393" algn="l"/>
                <a:tab pos="6515317" algn="l"/>
              </a:tabLst>
            </a:pPr>
            <a:r>
              <a:rPr lang="en-US" altLang="en-US" dirty="0">
                <a:ea typeface="Arial Unicode MS"/>
              </a:rPr>
              <a:t>FY 2025 HUD CoC Program Competition</a:t>
            </a:r>
            <a:br>
              <a:rPr lang="en-US" altLang="en-US" dirty="0"/>
            </a:br>
            <a:r>
              <a:rPr lang="en-US" altLang="en-US" sz="2400" dirty="0">
                <a:ea typeface="Arial Unicode MS"/>
              </a:rPr>
              <a:t>PA-511 Bristol/Bensalem, Bucks County​</a:t>
            </a:r>
            <a:br>
              <a:rPr lang="en-US" altLang="en-US" dirty="0"/>
            </a:br>
            <a:r>
              <a:rPr lang="en-US" altLang="en-US" sz="1600" dirty="0">
                <a:ea typeface="Arial Unicode MS"/>
              </a:rPr>
              <a:t>November 24, 2025</a:t>
            </a:r>
          </a:p>
        </p:txBody>
      </p:sp>
      <p:sp>
        <p:nvSpPr>
          <p:cNvPr id="2" name="TextBox 1">
            <a:extLst>
              <a:ext uri="{FF2B5EF4-FFF2-40B4-BE49-F238E27FC236}">
                <a16:creationId xmlns:a16="http://schemas.microsoft.com/office/drawing/2014/main" id="{1B92EACF-FB62-FA52-B876-6DBA0E4C92CF}"/>
              </a:ext>
            </a:extLst>
          </p:cNvPr>
          <p:cNvSpPr txBox="1"/>
          <p:nvPr/>
        </p:nvSpPr>
        <p:spPr>
          <a:xfrm>
            <a:off x="1001713" y="6992938"/>
            <a:ext cx="8077200" cy="550279"/>
          </a:xfrm>
          <a:prstGeom prst="rect">
            <a:avLst/>
          </a:prstGeom>
          <a:noFill/>
        </p:spPr>
        <p:txBody>
          <a:bodyPr>
            <a:spAutoFit/>
          </a:bodyPr>
          <a:lstStyle/>
          <a:p>
            <a:pPr algn="ctr" eaLnBrk="1">
              <a:lnSpc>
                <a:spcPct val="93000"/>
              </a:lnSpc>
              <a:buClr>
                <a:srgbClr val="000000"/>
              </a:buClr>
              <a:buSzPct val="100000"/>
              <a:buFont typeface="Times New Roman" panose="02020603050405020304" pitchFamily="18" charset="0"/>
              <a:buNone/>
              <a:defRPr/>
            </a:pPr>
            <a:r>
              <a:rPr lang="en-US" altLang="en-US" sz="1600">
                <a:solidFill>
                  <a:schemeClr val="bg1"/>
                </a:solidFill>
                <a:latin typeface="Montserrat"/>
                <a:ea typeface="+mj-ea"/>
                <a:cs typeface="Arial Unicode MS" charset="0"/>
              </a:rPr>
              <a:t>U.S. Department of Housing and Urban Development (HUD) </a:t>
            </a:r>
          </a:p>
          <a:p>
            <a:pPr algn="ctr" eaLnBrk="1">
              <a:lnSpc>
                <a:spcPct val="93000"/>
              </a:lnSpc>
              <a:buClr>
                <a:srgbClr val="000000"/>
              </a:buClr>
              <a:buSzPct val="100000"/>
              <a:buFont typeface="Times New Roman" panose="02020603050405020304" pitchFamily="18" charset="0"/>
              <a:buNone/>
              <a:defRPr/>
            </a:pPr>
            <a:r>
              <a:rPr lang="en-US" altLang="en-US" sz="1600">
                <a:solidFill>
                  <a:schemeClr val="bg1"/>
                </a:solidFill>
                <a:latin typeface="Montserrat"/>
                <a:ea typeface="+mj-ea"/>
                <a:cs typeface="Arial Unicode MS" charset="0"/>
              </a:rPr>
              <a:t>Notice of Funding Opportunity (NOFO) Competition</a:t>
            </a:r>
            <a:endParaRPr lang="en-US" sz="800">
              <a:solidFill>
                <a:schemeClr val="bg1"/>
              </a:solidFill>
              <a:ea typeface="+mn-ea"/>
              <a:cs typeface="Arial Unicode MS"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a:extLst>
              <a:ext uri="{FF2B5EF4-FFF2-40B4-BE49-F238E27FC236}">
                <a16:creationId xmlns:a16="http://schemas.microsoft.com/office/drawing/2014/main" id="{61EAA345-545F-CADF-20B0-08DA9E523654}"/>
              </a:ext>
            </a:extLst>
          </p:cNvPr>
          <p:cNvSpPr>
            <a:spLocks noGrp="1" noChangeArrowheads="1"/>
          </p:cNvSpPr>
          <p:nvPr>
            <p:ph type="title"/>
          </p:nvPr>
        </p:nvSpPr>
        <p:spPr>
          <a:xfrm>
            <a:off x="3017839" y="301627"/>
            <a:ext cx="6557962" cy="1262063"/>
          </a:xfrm>
        </p:spPr>
        <p:txBody>
          <a:bodyPr/>
          <a:lstStyle/>
          <a:p>
            <a:pPr eaLnBrk="1"/>
            <a:r>
              <a:rPr lang="en-US" altLang="en-US"/>
              <a:t>New Projects</a:t>
            </a:r>
          </a:p>
        </p:txBody>
      </p:sp>
      <p:sp>
        <p:nvSpPr>
          <p:cNvPr id="2" name="TextBox 1">
            <a:extLst>
              <a:ext uri="{FF2B5EF4-FFF2-40B4-BE49-F238E27FC236}">
                <a16:creationId xmlns:a16="http://schemas.microsoft.com/office/drawing/2014/main" id="{DDAA294A-AD27-52D9-93FF-71EA70C1AD61}"/>
              </a:ext>
            </a:extLst>
          </p:cNvPr>
          <p:cNvSpPr txBox="1"/>
          <p:nvPr/>
        </p:nvSpPr>
        <p:spPr>
          <a:xfrm>
            <a:off x="805873" y="1802105"/>
            <a:ext cx="8686800" cy="2961965"/>
          </a:xfrm>
          <a:prstGeom prst="rect">
            <a:avLst/>
          </a:prstGeom>
          <a:noFill/>
        </p:spPr>
        <p:txBody>
          <a:bodyPr>
            <a:spAutoFit/>
          </a:bodyPr>
          <a:lstStyle/>
          <a:p>
            <a:pPr algn="ctr" eaLnBrk="1">
              <a:lnSpc>
                <a:spcPct val="93000"/>
              </a:lnSpc>
              <a:buClr>
                <a:srgbClr val="000000"/>
              </a:buClr>
              <a:buSzPct val="100000"/>
              <a:buFont typeface="Times New Roman" panose="02020603050405020304" pitchFamily="18" charset="0"/>
              <a:buNone/>
            </a:pPr>
            <a:r>
              <a:rPr lang="en-US" altLang="en-US" sz="2400" b="1" dirty="0">
                <a:solidFill>
                  <a:srgbClr val="004586"/>
                </a:solidFill>
                <a:latin typeface="Montserrat" panose="00000500000000000000" pitchFamily="2" charset="0"/>
              </a:rPr>
              <a:t>New projects created through reallocation or bonus: </a:t>
            </a:r>
          </a:p>
          <a:p>
            <a:pPr eaLnBrk="1">
              <a:lnSpc>
                <a:spcPct val="93000"/>
              </a:lnSpc>
              <a:buClr>
                <a:srgbClr val="000000"/>
              </a:buClr>
              <a:buSzPct val="100000"/>
              <a:buFont typeface="Times New Roman" panose="02020603050405020304" pitchFamily="18" charset="0"/>
              <a:buNone/>
            </a:pPr>
            <a:endParaRPr lang="en-US" altLang="en-US" sz="1200" dirty="0">
              <a:latin typeface="Montserrat" panose="00000500000000000000" pitchFamily="2" charset="0"/>
            </a:endParaRPr>
          </a:p>
          <a:p>
            <a:pPr eaLnBrk="1">
              <a:lnSpc>
                <a:spcPct val="93000"/>
              </a:lnSpc>
              <a:buClr>
                <a:srgbClr val="000000"/>
              </a:buClr>
              <a:buSzPct val="100000"/>
              <a:buFont typeface="Times New Roman" panose="02020603050405020304" pitchFamily="18" charset="0"/>
              <a:buNone/>
            </a:pPr>
            <a:r>
              <a:rPr lang="en-US" altLang="en-US" sz="2000" dirty="0">
                <a:latin typeface="Montserrat" panose="00000500000000000000" pitchFamily="2" charset="0"/>
              </a:rPr>
              <a:t>CoC is eligible to apply for up to $695,227 </a:t>
            </a:r>
            <a:r>
              <a:rPr lang="en-US" altLang="en-US" sz="2000" i="1" dirty="0">
                <a:latin typeface="Montserrat" panose="00000500000000000000" pitchFamily="2" charset="0"/>
              </a:rPr>
              <a:t>(estimate)* </a:t>
            </a:r>
            <a:r>
              <a:rPr lang="en-US" altLang="en-US" sz="2000" dirty="0">
                <a:latin typeface="Montserrat" panose="00000500000000000000" pitchFamily="2" charset="0"/>
              </a:rPr>
              <a:t>for new CoC bonus projects.</a:t>
            </a:r>
          </a:p>
          <a:p>
            <a:pPr eaLnBrk="1">
              <a:lnSpc>
                <a:spcPct val="93000"/>
              </a:lnSpc>
              <a:buClr>
                <a:srgbClr val="000000"/>
              </a:buClr>
              <a:buSzPct val="100000"/>
              <a:buFont typeface="Times New Roman" panose="02020603050405020304" pitchFamily="18" charset="0"/>
              <a:buNone/>
            </a:pPr>
            <a:endParaRPr lang="en-US" altLang="en-US" sz="1050" dirty="0">
              <a:latin typeface="Montserrat" panose="00000500000000000000" pitchFamily="2" charset="0"/>
            </a:endParaRPr>
          </a:p>
          <a:p>
            <a:pPr eaLnBrk="1">
              <a:lnSpc>
                <a:spcPct val="93000"/>
              </a:lnSpc>
              <a:buClr>
                <a:srgbClr val="000000"/>
              </a:buClr>
              <a:buSzPct val="100000"/>
              <a:buFont typeface="Times New Roman" panose="02020603050405020304" pitchFamily="18" charset="0"/>
              <a:buNone/>
            </a:pPr>
            <a:r>
              <a:rPr lang="en-US" altLang="en-US" sz="2000" dirty="0">
                <a:latin typeface="Montserrat" panose="00000500000000000000" pitchFamily="2" charset="0"/>
              </a:rPr>
              <a:t>New project applications may be created through the reallocation process or as bonus projects for the following components for FY2025:​</a:t>
            </a:r>
          </a:p>
          <a:p>
            <a:pPr eaLnBrk="1">
              <a:lnSpc>
                <a:spcPct val="93000"/>
              </a:lnSpc>
              <a:buClr>
                <a:srgbClr val="000000"/>
              </a:buClr>
              <a:buSzPct val="100000"/>
              <a:buFont typeface="Times New Roman" panose="02020603050405020304" pitchFamily="18" charset="0"/>
              <a:buNone/>
            </a:pPr>
            <a:endParaRPr lang="en-US" altLang="en-US" sz="1100" dirty="0">
              <a:latin typeface="Montserrat" panose="00000500000000000000" pitchFamily="2" charset="0"/>
            </a:endParaRPr>
          </a:p>
          <a:p>
            <a:pPr eaLnBrk="1">
              <a:buClr>
                <a:srgbClr val="1B75BC"/>
              </a:buClr>
              <a:buSzPct val="100000"/>
              <a:buFont typeface="Arial" panose="020B0604020202020204" pitchFamily="34" charset="0"/>
              <a:buChar char="•"/>
            </a:pPr>
            <a:r>
              <a:rPr lang="en-US" altLang="en-US" sz="2000" dirty="0">
                <a:latin typeface="Montserrat" panose="00000500000000000000" pitchFamily="2" charset="0"/>
              </a:rPr>
              <a:t>Transitional Housing​</a:t>
            </a:r>
          </a:p>
          <a:p>
            <a:pPr eaLnBrk="1">
              <a:buClr>
                <a:srgbClr val="1B75BC"/>
              </a:buClr>
              <a:buSzPct val="100000"/>
              <a:buFont typeface="Arial" panose="020B0604020202020204" pitchFamily="34" charset="0"/>
              <a:buChar char="•"/>
            </a:pPr>
            <a:r>
              <a:rPr lang="en-US" altLang="en-US" sz="2000" dirty="0">
                <a:latin typeface="Montserrat" panose="00000500000000000000" pitchFamily="2" charset="0"/>
              </a:rPr>
              <a:t>Supportive Services Only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9F377-553D-4998-7985-E65BF0057C81}"/>
              </a:ext>
            </a:extLst>
          </p:cNvPr>
          <p:cNvSpPr>
            <a:spLocks noGrp="1"/>
          </p:cNvSpPr>
          <p:nvPr>
            <p:ph type="title"/>
          </p:nvPr>
        </p:nvSpPr>
        <p:spPr/>
        <p:txBody>
          <a:bodyPr/>
          <a:lstStyle/>
          <a:p>
            <a:r>
              <a:rPr lang="en-US" dirty="0"/>
              <a:t>Transitional Housing Component (TH)</a:t>
            </a:r>
          </a:p>
        </p:txBody>
      </p:sp>
      <p:sp>
        <p:nvSpPr>
          <p:cNvPr id="3" name="Content Placeholder 2">
            <a:extLst>
              <a:ext uri="{FF2B5EF4-FFF2-40B4-BE49-F238E27FC236}">
                <a16:creationId xmlns:a16="http://schemas.microsoft.com/office/drawing/2014/main" id="{215D8386-55FC-39CE-049B-476689EC042F}"/>
              </a:ext>
            </a:extLst>
          </p:cNvPr>
          <p:cNvSpPr>
            <a:spLocks noGrp="1"/>
          </p:cNvSpPr>
          <p:nvPr>
            <p:ph idx="1"/>
          </p:nvPr>
        </p:nvSpPr>
        <p:spPr/>
        <p:txBody>
          <a:bodyPr/>
          <a:lstStyle/>
          <a:p>
            <a:pPr marL="457215" indent="-457215">
              <a:buFont typeface="Arial" panose="020B0604020202020204" pitchFamily="34" charset="0"/>
              <a:buChar char="•"/>
            </a:pPr>
            <a:r>
              <a:rPr lang="en-US" sz="2000" dirty="0"/>
              <a:t>Provides temporary housing with supportive services with the goal of interim stability and support to successfully move to and maintain permanent housing</a:t>
            </a:r>
          </a:p>
          <a:p>
            <a:pPr marL="457215" indent="-457215">
              <a:buFont typeface="Arial" panose="020B0604020202020204" pitchFamily="34" charset="0"/>
              <a:buChar char="•"/>
            </a:pPr>
            <a:r>
              <a:rPr lang="en-US" sz="2000" dirty="0"/>
              <a:t>Participants in a TH project must have a signed lease, sublease, or occupancy agreement with the following requirements:</a:t>
            </a:r>
          </a:p>
          <a:p>
            <a:pPr marL="857279" lvl="1" indent="-457215">
              <a:buFont typeface="Arial" panose="020B0604020202020204" pitchFamily="34" charset="0"/>
              <a:buChar char="•"/>
            </a:pPr>
            <a:r>
              <a:rPr lang="en-US" sz="1600" dirty="0"/>
              <a:t>Initial term of at least 1 month that ends in 24 months and cannot be extended</a:t>
            </a:r>
          </a:p>
          <a:p>
            <a:pPr marL="857279" lvl="1" indent="-457215">
              <a:buFont typeface="Arial" panose="020B0604020202020204" pitchFamily="34" charset="0"/>
              <a:buChar char="•"/>
            </a:pPr>
            <a:r>
              <a:rPr lang="en-US" sz="1600" dirty="0"/>
              <a:t>Automatically renewable upon expiration, except by prior notice by either party</a:t>
            </a:r>
          </a:p>
          <a:p>
            <a:pPr marL="457215" indent="-457215">
              <a:buFont typeface="Arial" panose="020B0604020202020204" pitchFamily="34" charset="0"/>
              <a:buChar char="•"/>
            </a:pPr>
            <a:r>
              <a:rPr lang="en-US" sz="2000" dirty="0"/>
              <a:t>Grant funds may be used for acquisition, rehabilitation, new construction, leasing, rental assistance, operating costs, and supportive services</a:t>
            </a:r>
          </a:p>
          <a:p>
            <a:pPr marL="400064" lvl="1" indent="0"/>
            <a:endParaRPr lang="en-US" sz="1600" dirty="0"/>
          </a:p>
        </p:txBody>
      </p:sp>
      <p:sp>
        <p:nvSpPr>
          <p:cNvPr id="5" name="TextBox 4">
            <a:extLst>
              <a:ext uri="{FF2B5EF4-FFF2-40B4-BE49-F238E27FC236}">
                <a16:creationId xmlns:a16="http://schemas.microsoft.com/office/drawing/2014/main" id="{4630F83C-041E-04FA-51BF-9B32930F2DC0}"/>
              </a:ext>
            </a:extLst>
          </p:cNvPr>
          <p:cNvSpPr txBox="1"/>
          <p:nvPr/>
        </p:nvSpPr>
        <p:spPr>
          <a:xfrm>
            <a:off x="730393" y="6034091"/>
            <a:ext cx="9069388" cy="299377"/>
          </a:xfrm>
          <a:prstGeom prst="rect">
            <a:avLst/>
          </a:prstGeom>
          <a:noFill/>
        </p:spPr>
        <p:txBody>
          <a:bodyPr wrap="square">
            <a:spAutoFit/>
          </a:bodyPr>
          <a:lstStyle/>
          <a:p>
            <a:pPr>
              <a:lnSpc>
                <a:spcPct val="102000"/>
              </a:lnSpc>
              <a:spcAft>
                <a:spcPts val="1413"/>
              </a:spcAft>
              <a:buClr>
                <a:srgbClr val="000000"/>
              </a:buClr>
              <a:buSzPct val="100000"/>
              <a:defRPr/>
            </a:pPr>
            <a:r>
              <a:rPr lang="en-US" sz="1400" dirty="0">
                <a:solidFill>
                  <a:srgbClr val="004586"/>
                </a:solidFill>
                <a:latin typeface="Montserrat"/>
              </a:rPr>
              <a:t>Detailed summary of supportive services: </a:t>
            </a:r>
            <a:r>
              <a:rPr lang="en-US" sz="1400" dirty="0">
                <a:solidFill>
                  <a:srgbClr val="004586"/>
                </a:solidFill>
                <a:latin typeface="Montserrat"/>
                <a:hlinkClick r:id="rId2">
                  <a:extLst>
                    <a:ext uri="{A12FA001-AC4F-418D-AE19-62706E023703}">
                      <ahyp:hlinkClr xmlns:ahyp="http://schemas.microsoft.com/office/drawing/2018/hyperlinkcolor" val="tx"/>
                    </a:ext>
                  </a:extLst>
                </a:hlinkClick>
              </a:rPr>
              <a:t>Supportive Services – CoC At A Glance – Virtual Binders</a:t>
            </a:r>
            <a:endParaRPr lang="en-US" sz="1400" dirty="0">
              <a:solidFill>
                <a:srgbClr val="004586"/>
              </a:solidFill>
              <a:latin typeface="Montserrat"/>
            </a:endParaRPr>
          </a:p>
        </p:txBody>
      </p:sp>
    </p:spTree>
    <p:extLst>
      <p:ext uri="{BB962C8B-B14F-4D97-AF65-F5344CB8AC3E}">
        <p14:creationId xmlns:p14="http://schemas.microsoft.com/office/powerpoint/2010/main" val="2360104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AA946-24C4-C466-0081-C908E880865F}"/>
              </a:ext>
            </a:extLst>
          </p:cNvPr>
          <p:cNvSpPr>
            <a:spLocks noGrp="1"/>
          </p:cNvSpPr>
          <p:nvPr>
            <p:ph type="title"/>
          </p:nvPr>
        </p:nvSpPr>
        <p:spPr/>
        <p:txBody>
          <a:bodyPr/>
          <a:lstStyle/>
          <a:p>
            <a:r>
              <a:rPr lang="en-US" dirty="0"/>
              <a:t>TH Component Continued</a:t>
            </a:r>
          </a:p>
        </p:txBody>
      </p:sp>
      <p:sp>
        <p:nvSpPr>
          <p:cNvPr id="3" name="Content Placeholder 2">
            <a:extLst>
              <a:ext uri="{FF2B5EF4-FFF2-40B4-BE49-F238E27FC236}">
                <a16:creationId xmlns:a16="http://schemas.microsoft.com/office/drawing/2014/main" id="{82CFAB0C-D60D-F967-AA44-5B5273C25F5B}"/>
              </a:ext>
            </a:extLst>
          </p:cNvPr>
          <p:cNvSpPr>
            <a:spLocks noGrp="1"/>
          </p:cNvSpPr>
          <p:nvPr>
            <p:ph idx="1"/>
          </p:nvPr>
        </p:nvSpPr>
        <p:spPr>
          <a:xfrm>
            <a:off x="530225" y="1920879"/>
            <a:ext cx="9069388" cy="4407189"/>
          </a:xfrm>
        </p:spPr>
        <p:txBody>
          <a:bodyPr/>
          <a:lstStyle/>
          <a:p>
            <a:pPr marL="457215" indent="-457215">
              <a:buFont typeface="Arial" panose="020B0604020202020204" pitchFamily="34" charset="0"/>
              <a:buChar char="•"/>
            </a:pPr>
            <a:r>
              <a:rPr lang="en-US" sz="2000" dirty="0"/>
              <a:t>Supportive Services must be made available to residents through the duration of their residence in the project</a:t>
            </a:r>
          </a:p>
          <a:p>
            <a:pPr marL="857279" lvl="1" indent="-457215">
              <a:buFont typeface="Arial" panose="020B0604020202020204" pitchFamily="34" charset="0"/>
              <a:buChar char="•"/>
            </a:pPr>
            <a:r>
              <a:rPr lang="en-US" sz="1600" dirty="0"/>
              <a:t>Project must require supportive service agreement (contract, occupancy agreement, lease, or equivalent)</a:t>
            </a:r>
          </a:p>
          <a:p>
            <a:pPr marL="457215" indent="-457215">
              <a:buFont typeface="Arial" panose="020B0604020202020204" pitchFamily="34" charset="0"/>
              <a:buChar char="•"/>
            </a:pPr>
            <a:r>
              <a:rPr lang="en-US" sz="2000" dirty="0"/>
              <a:t>Project must demonstrate that it will provide 40 hours per week of customized services for each participant (case management, employment training, substance use treatment, etc.)</a:t>
            </a:r>
          </a:p>
          <a:p>
            <a:pPr marL="857279" lvl="1" indent="-457215">
              <a:buFont typeface="Arial" panose="020B0604020202020204" pitchFamily="34" charset="0"/>
              <a:buChar char="•"/>
            </a:pPr>
            <a:r>
              <a:rPr lang="en-US" sz="1600" dirty="0"/>
              <a:t>May be reduced proportionately for participants that are employed</a:t>
            </a:r>
          </a:p>
          <a:p>
            <a:pPr marL="857279" lvl="1" indent="-457215">
              <a:buFont typeface="Arial" panose="020B0604020202020204" pitchFamily="34" charset="0"/>
              <a:buChar char="•"/>
            </a:pPr>
            <a:r>
              <a:rPr lang="en-US" sz="1600" dirty="0"/>
              <a:t>Does not apply to participants over age 62 or who have a physical or developmental disability, not including substance use disorder</a:t>
            </a:r>
          </a:p>
          <a:p>
            <a:pPr marL="457215" indent="-457215">
              <a:buFont typeface="Arial" panose="020B0604020202020204" pitchFamily="34" charset="0"/>
              <a:buChar char="•"/>
            </a:pPr>
            <a:r>
              <a:rPr lang="en-US" sz="2000" dirty="0"/>
              <a:t>Services may also be provided to former residents of TH projects for up to six months after exiting TH to assist in the household’s transition to independent living</a:t>
            </a:r>
          </a:p>
          <a:p>
            <a:pPr marL="400064" lvl="1" indent="0"/>
            <a:endParaRPr lang="en-US" sz="1600" dirty="0"/>
          </a:p>
          <a:p>
            <a:pPr marL="857279" lvl="1" indent="-457215">
              <a:buFont typeface="Arial" panose="020B0604020202020204" pitchFamily="34" charset="0"/>
              <a:buChar char="•"/>
            </a:pPr>
            <a:endParaRPr lang="en-US" sz="1600" dirty="0"/>
          </a:p>
          <a:p>
            <a:pPr marL="457215" indent="-457215">
              <a:buFont typeface="Arial" panose="020B0604020202020204" pitchFamily="34" charset="0"/>
              <a:buChar char="•"/>
            </a:pPr>
            <a:endParaRPr lang="en-US" sz="2000" dirty="0"/>
          </a:p>
          <a:p>
            <a:pPr marL="457215" indent="-457215">
              <a:buFont typeface="Arial" panose="020B0604020202020204" pitchFamily="34" charset="0"/>
              <a:buChar char="•"/>
            </a:pPr>
            <a:endParaRPr lang="en-US" sz="2000" dirty="0"/>
          </a:p>
          <a:p>
            <a:pPr marL="457215" indent="-457215">
              <a:buFont typeface="Arial" panose="020B0604020202020204" pitchFamily="34" charset="0"/>
              <a:buChar char="•"/>
            </a:pPr>
            <a:endParaRPr lang="en-US" sz="2000" dirty="0"/>
          </a:p>
        </p:txBody>
      </p:sp>
    </p:spTree>
    <p:extLst>
      <p:ext uri="{BB962C8B-B14F-4D97-AF65-F5344CB8AC3E}">
        <p14:creationId xmlns:p14="http://schemas.microsoft.com/office/powerpoint/2010/main" val="2725395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E1F3C-4B19-6994-011E-E2260D3DBC55}"/>
              </a:ext>
            </a:extLst>
          </p:cNvPr>
          <p:cNvSpPr>
            <a:spLocks noGrp="1"/>
          </p:cNvSpPr>
          <p:nvPr>
            <p:ph type="title"/>
          </p:nvPr>
        </p:nvSpPr>
        <p:spPr/>
        <p:txBody>
          <a:bodyPr/>
          <a:lstStyle/>
          <a:p>
            <a:r>
              <a:rPr lang="en-US" dirty="0"/>
              <a:t>Supportive Services Only Component (SSO)</a:t>
            </a:r>
          </a:p>
        </p:txBody>
      </p:sp>
      <p:sp>
        <p:nvSpPr>
          <p:cNvPr id="3" name="Content Placeholder 2">
            <a:extLst>
              <a:ext uri="{FF2B5EF4-FFF2-40B4-BE49-F238E27FC236}">
                <a16:creationId xmlns:a16="http://schemas.microsoft.com/office/drawing/2014/main" id="{D2A7C878-A871-9410-6CB1-6DEBDB54D74A}"/>
              </a:ext>
            </a:extLst>
          </p:cNvPr>
          <p:cNvSpPr>
            <a:spLocks noGrp="1"/>
          </p:cNvSpPr>
          <p:nvPr>
            <p:ph idx="1"/>
          </p:nvPr>
        </p:nvSpPr>
        <p:spPr>
          <a:xfrm>
            <a:off x="530225" y="1920876"/>
            <a:ext cx="9069388" cy="3846080"/>
          </a:xfrm>
        </p:spPr>
        <p:txBody>
          <a:bodyPr/>
          <a:lstStyle/>
          <a:p>
            <a:pPr marL="457215" indent="-457215">
              <a:buFont typeface="Arial" panose="020B0604020202020204" pitchFamily="34" charset="0"/>
              <a:buChar char="•"/>
            </a:pPr>
            <a:r>
              <a:rPr lang="en-US" sz="2000" dirty="0"/>
              <a:t>Projects that provide supportive services – such as conducting outreach to sheltered and unsheltered households experiencing homelessness and providing referrals to other housing or necessary services</a:t>
            </a:r>
          </a:p>
          <a:p>
            <a:pPr marL="457215" indent="-457215">
              <a:buFont typeface="Arial" panose="020B0604020202020204" pitchFamily="34" charset="0"/>
              <a:buChar char="•"/>
            </a:pPr>
            <a:r>
              <a:rPr lang="en-US" sz="2000" dirty="0"/>
              <a:t>SSO projects may only assist program participants for whom the recipient or subrecipient of the funds is not providing housing or housing assistance</a:t>
            </a:r>
          </a:p>
          <a:p>
            <a:pPr marL="457215" indent="-457215">
              <a:buFont typeface="Arial" panose="020B0604020202020204" pitchFamily="34" charset="0"/>
              <a:buChar char="•"/>
            </a:pPr>
            <a:r>
              <a:rPr lang="en-US" sz="2000" dirty="0"/>
              <a:t>SSO projects </a:t>
            </a:r>
            <a:r>
              <a:rPr lang="en-US" sz="2000" b="1" dirty="0"/>
              <a:t>may provide </a:t>
            </a:r>
            <a:r>
              <a:rPr lang="en-US" sz="2000" dirty="0"/>
              <a:t>supportive services to households living in emergency shelters. This includes emergency shelters operated by an organization that is also a recipient of CoC program SSO funds</a:t>
            </a:r>
          </a:p>
          <a:p>
            <a:pPr marL="0" indent="0"/>
            <a:endParaRPr lang="en-US" sz="2000" dirty="0"/>
          </a:p>
          <a:p>
            <a:pPr marL="0" indent="0"/>
            <a:r>
              <a:rPr lang="en-US" sz="1400" dirty="0"/>
              <a:t>Detailed summary of supportive services: </a:t>
            </a:r>
            <a:r>
              <a:rPr lang="en-US" sz="1400" dirty="0">
                <a:hlinkClick r:id="rId2">
                  <a:extLst>
                    <a:ext uri="{A12FA001-AC4F-418D-AE19-62706E023703}">
                      <ahyp:hlinkClr xmlns:ahyp="http://schemas.microsoft.com/office/drawing/2018/hyperlinkcolor" val="tx"/>
                    </a:ext>
                  </a:extLst>
                </a:hlinkClick>
              </a:rPr>
              <a:t>Supportive Services – CoC At A Glance – Virtual Binders</a:t>
            </a:r>
            <a:endParaRPr lang="en-US" sz="1400" dirty="0"/>
          </a:p>
          <a:p>
            <a:pPr marL="0" indent="0"/>
            <a:endParaRPr lang="en-US" sz="2000" dirty="0"/>
          </a:p>
          <a:p>
            <a:pPr marL="457215" indent="-457215">
              <a:buFont typeface="Arial" panose="020B0604020202020204" pitchFamily="34" charset="0"/>
              <a:buChar char="•"/>
            </a:pPr>
            <a:endParaRPr lang="en-US" sz="2000" dirty="0"/>
          </a:p>
        </p:txBody>
      </p:sp>
    </p:spTree>
    <p:extLst>
      <p:ext uri="{BB962C8B-B14F-4D97-AF65-F5344CB8AC3E}">
        <p14:creationId xmlns:p14="http://schemas.microsoft.com/office/powerpoint/2010/main" val="3087718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a:extLst>
              <a:ext uri="{FF2B5EF4-FFF2-40B4-BE49-F238E27FC236}">
                <a16:creationId xmlns:a16="http://schemas.microsoft.com/office/drawing/2014/main" id="{AC9B6A7D-C1F2-BDB4-93C8-AC3000F1C96A}"/>
              </a:ext>
            </a:extLst>
          </p:cNvPr>
          <p:cNvSpPr>
            <a:spLocks noGrp="1" noChangeArrowheads="1"/>
          </p:cNvSpPr>
          <p:nvPr>
            <p:ph type="title"/>
          </p:nvPr>
        </p:nvSpPr>
        <p:spPr>
          <a:xfrm>
            <a:off x="3017839" y="301627"/>
            <a:ext cx="6557962" cy="1262063"/>
          </a:xfrm>
        </p:spPr>
        <p:txBody>
          <a:bodyPr/>
          <a:lstStyle/>
          <a:p>
            <a:pPr eaLnBrk="1"/>
            <a:r>
              <a:rPr lang="en-US" altLang="en-US"/>
              <a:t>New Projects</a:t>
            </a:r>
          </a:p>
        </p:txBody>
      </p:sp>
      <p:sp>
        <p:nvSpPr>
          <p:cNvPr id="4098" name="Rectangle 2">
            <a:extLst>
              <a:ext uri="{FF2B5EF4-FFF2-40B4-BE49-F238E27FC236}">
                <a16:creationId xmlns:a16="http://schemas.microsoft.com/office/drawing/2014/main" id="{599DE31E-786D-2238-E683-971CA2A37DEC}"/>
              </a:ext>
            </a:extLst>
          </p:cNvPr>
          <p:cNvSpPr>
            <a:spLocks noGrp="1" noChangeArrowheads="1"/>
          </p:cNvSpPr>
          <p:nvPr>
            <p:ph type="body" idx="1"/>
          </p:nvPr>
        </p:nvSpPr>
        <p:spPr>
          <a:xfrm>
            <a:off x="620713" y="1722441"/>
            <a:ext cx="9070976" cy="4750551"/>
          </a:xfrm>
        </p:spPr>
        <p:txBody>
          <a:bodyPr/>
          <a:lstStyle/>
          <a:p>
            <a:pPr marL="0" indent="0" algn="ctr" eaLnBrk="1">
              <a:buClr>
                <a:srgbClr val="0070C0"/>
              </a:buClr>
            </a:pPr>
            <a:r>
              <a:rPr lang="en-US" altLang="en-US" sz="2400" b="1" dirty="0"/>
              <a:t>The CoC Executive Committee is requesting applications for the following three project types in the FY25 CoC Competition:</a:t>
            </a:r>
          </a:p>
          <a:p>
            <a:pPr marL="0" indent="0" eaLnBrk="1">
              <a:buClr>
                <a:srgbClr val="0070C0"/>
              </a:buClr>
              <a:buFont typeface="Montserrat" panose="00000500000000000000" pitchFamily="2" charset="0"/>
              <a:buAutoNum type="arabicPeriod"/>
            </a:pPr>
            <a:r>
              <a:rPr lang="en-US" altLang="en-US" sz="1600" b="1" dirty="0">
                <a:solidFill>
                  <a:srgbClr val="1B75BC"/>
                </a:solidFill>
              </a:rPr>
              <a:t>New Projects: </a:t>
            </a:r>
            <a:r>
              <a:rPr lang="en-US" altLang="en-US" sz="1600" dirty="0">
                <a:solidFill>
                  <a:schemeClr val="tx1"/>
                </a:solidFill>
              </a:rPr>
              <a:t>The CoC is eligible for an estimated </a:t>
            </a:r>
            <a:r>
              <a:rPr lang="en-US" altLang="en-US" sz="1600" dirty="0">
                <a:latin typeface="Montserrat" panose="00000500000000000000" pitchFamily="2" charset="0"/>
              </a:rPr>
              <a:t>$695,227 </a:t>
            </a:r>
            <a:r>
              <a:rPr lang="en-US" altLang="en-US" sz="1600" dirty="0">
                <a:solidFill>
                  <a:schemeClr val="tx1"/>
                </a:solidFill>
              </a:rPr>
              <a:t>in CoC Bonus funds in the HUD FY25 CoC Competition​</a:t>
            </a:r>
          </a:p>
          <a:p>
            <a:pPr marL="0" indent="0" eaLnBrk="1">
              <a:buClr>
                <a:srgbClr val="0070C0"/>
              </a:buClr>
              <a:buFont typeface="Montserrat" panose="00000500000000000000" pitchFamily="2" charset="0"/>
              <a:buAutoNum type="arabicPeriod"/>
            </a:pPr>
            <a:r>
              <a:rPr lang="en-US" altLang="en-US" sz="1600" b="1" dirty="0">
                <a:solidFill>
                  <a:srgbClr val="1B75BC"/>
                </a:solidFill>
              </a:rPr>
              <a:t>New Projects that Serve Survivors of Domestic Violence or Sexual Assault: </a:t>
            </a:r>
            <a:r>
              <a:rPr lang="en-US" altLang="en-US" sz="1600" dirty="0">
                <a:solidFill>
                  <a:schemeClr val="tx1"/>
                </a:solidFill>
              </a:rPr>
              <a:t>The CoC is eligible for an estimated </a:t>
            </a:r>
            <a:r>
              <a:rPr lang="en-US" altLang="en-US" sz="1600" dirty="0"/>
              <a:t>$347,614 </a:t>
            </a:r>
            <a:r>
              <a:rPr lang="en-US" altLang="en-US" sz="1600" dirty="0">
                <a:solidFill>
                  <a:schemeClr val="tx1"/>
                </a:solidFill>
              </a:rPr>
              <a:t>in DV Bonus funds in the HUD FY25 Competition​</a:t>
            </a:r>
          </a:p>
          <a:p>
            <a:pPr marL="0" indent="0" eaLnBrk="1">
              <a:buClr>
                <a:srgbClr val="0070C0"/>
              </a:buClr>
              <a:buFont typeface="Montserrat" panose="00000500000000000000" pitchFamily="2" charset="0"/>
              <a:buAutoNum type="arabicPeriod"/>
            </a:pPr>
            <a:r>
              <a:rPr lang="en-US" altLang="en-US" sz="1600" b="1" dirty="0">
                <a:solidFill>
                  <a:srgbClr val="1B75BC"/>
                </a:solidFill>
              </a:rPr>
              <a:t>Transition Projects: </a:t>
            </a:r>
            <a:r>
              <a:rPr lang="en-US" sz="1600" dirty="0">
                <a:solidFill>
                  <a:schemeClr val="tx1"/>
                </a:solidFill>
                <a:ea typeface="Calibri" panose="020F0502020204030204" pitchFamily="34" charset="0"/>
              </a:rPr>
              <a:t>Application to fund a new CoC project through the reallocation process to transition an eligible CoC renewal project from one program component to another eligible component over a 1-year period. Grants with DV renewal funding are not eligible to use the transition grant process.</a:t>
            </a:r>
            <a:endParaRPr lang="en-US" altLang="en-US" sz="1600" dirty="0">
              <a:solidFill>
                <a:schemeClr val="tx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a:extLst>
              <a:ext uri="{FF2B5EF4-FFF2-40B4-BE49-F238E27FC236}">
                <a16:creationId xmlns:a16="http://schemas.microsoft.com/office/drawing/2014/main" id="{39DB958F-A61F-E0B4-7119-918233B23572}"/>
              </a:ext>
            </a:extLst>
          </p:cNvPr>
          <p:cNvSpPr>
            <a:spLocks noGrp="1" noChangeArrowheads="1"/>
          </p:cNvSpPr>
          <p:nvPr>
            <p:ph type="title"/>
          </p:nvPr>
        </p:nvSpPr>
        <p:spPr>
          <a:xfrm>
            <a:off x="3017839" y="301627"/>
            <a:ext cx="6557962" cy="1262063"/>
          </a:xfrm>
        </p:spPr>
        <p:txBody>
          <a:bodyPr/>
          <a:lstStyle/>
          <a:p>
            <a:pPr eaLnBrk="1"/>
            <a:r>
              <a:rPr lang="en-US" altLang="en-US" dirty="0"/>
              <a:t>DV Bonus Projects</a:t>
            </a:r>
          </a:p>
        </p:txBody>
      </p:sp>
      <p:sp>
        <p:nvSpPr>
          <p:cNvPr id="4" name="TextBox 3">
            <a:extLst>
              <a:ext uri="{FF2B5EF4-FFF2-40B4-BE49-F238E27FC236}">
                <a16:creationId xmlns:a16="http://schemas.microsoft.com/office/drawing/2014/main" id="{CDDB91F9-13B9-4CF6-EE48-BAAEBFD6E0D8}"/>
              </a:ext>
            </a:extLst>
          </p:cNvPr>
          <p:cNvSpPr txBox="1"/>
          <p:nvPr/>
        </p:nvSpPr>
        <p:spPr>
          <a:xfrm>
            <a:off x="628596" y="1563691"/>
            <a:ext cx="9372600" cy="4147930"/>
          </a:xfrm>
          <a:prstGeom prst="rect">
            <a:avLst/>
          </a:prstGeom>
          <a:noFill/>
        </p:spPr>
        <p:txBody>
          <a:bodyPr>
            <a:spAutoFit/>
          </a:bodyPr>
          <a:lstStyle/>
          <a:p>
            <a:pPr algn="ctr" eaLnBrk="1">
              <a:lnSpc>
                <a:spcPct val="93000"/>
              </a:lnSpc>
              <a:buClr>
                <a:srgbClr val="000000"/>
              </a:buClr>
              <a:buSzPct val="100000"/>
              <a:buFont typeface="Times New Roman" panose="02020603050405020304" pitchFamily="18" charset="0"/>
              <a:buNone/>
            </a:pPr>
            <a:r>
              <a:rPr lang="en-US" altLang="en-US" sz="2400" b="1" dirty="0">
                <a:solidFill>
                  <a:srgbClr val="004586"/>
                </a:solidFill>
                <a:latin typeface="Montserrat" panose="00000500000000000000" pitchFamily="2" charset="0"/>
              </a:rPr>
              <a:t>New DV projects created through DV Bonus: </a:t>
            </a:r>
          </a:p>
          <a:p>
            <a:pPr eaLnBrk="1">
              <a:lnSpc>
                <a:spcPct val="93000"/>
              </a:lnSpc>
              <a:buClr>
                <a:srgbClr val="000000"/>
              </a:buClr>
              <a:buSzPct val="100000"/>
              <a:buFont typeface="Times New Roman" panose="02020603050405020304" pitchFamily="18" charset="0"/>
              <a:buNone/>
            </a:pPr>
            <a:endParaRPr lang="en-US" altLang="en-US" sz="2400" dirty="0">
              <a:latin typeface="Montserrat" panose="00000500000000000000" pitchFamily="2" charset="0"/>
            </a:endParaRPr>
          </a:p>
          <a:p>
            <a:pPr eaLnBrk="1">
              <a:lnSpc>
                <a:spcPct val="93000"/>
              </a:lnSpc>
              <a:buClr>
                <a:srgbClr val="000000"/>
              </a:buClr>
              <a:buSzPct val="100000"/>
              <a:buFont typeface="Times New Roman" panose="02020603050405020304" pitchFamily="18" charset="0"/>
              <a:buNone/>
            </a:pPr>
            <a:r>
              <a:rPr lang="en-US" altLang="en-US" dirty="0">
                <a:latin typeface="Montserrat" panose="00000500000000000000" pitchFamily="2" charset="0"/>
              </a:rPr>
              <a:t>CoC is eligible to apply for up to $347,614 </a:t>
            </a:r>
            <a:r>
              <a:rPr lang="en-US" altLang="en-US" i="1" dirty="0">
                <a:latin typeface="Montserrat" panose="00000500000000000000" pitchFamily="2" charset="0"/>
              </a:rPr>
              <a:t>(estimate)</a:t>
            </a:r>
            <a:r>
              <a:rPr lang="en-US" altLang="en-US" dirty="0">
                <a:latin typeface="Montserrat" panose="00000500000000000000" pitchFamily="2" charset="0"/>
              </a:rPr>
              <a:t>* to create DV Bonus projects.</a:t>
            </a:r>
          </a:p>
          <a:p>
            <a:pPr eaLnBrk="1">
              <a:lnSpc>
                <a:spcPct val="93000"/>
              </a:lnSpc>
              <a:buClr>
                <a:srgbClr val="000000"/>
              </a:buClr>
              <a:buSzPct val="100000"/>
              <a:buFont typeface="Times New Roman" panose="02020603050405020304" pitchFamily="18" charset="0"/>
              <a:buNone/>
            </a:pPr>
            <a:endParaRPr lang="en-US" altLang="en-US" dirty="0">
              <a:latin typeface="Montserrat" panose="00000500000000000000" pitchFamily="2" charset="0"/>
            </a:endParaRPr>
          </a:p>
          <a:p>
            <a:pPr eaLnBrk="1">
              <a:lnSpc>
                <a:spcPct val="93000"/>
              </a:lnSpc>
              <a:buClr>
                <a:srgbClr val="000000"/>
              </a:buClr>
              <a:buSzPct val="100000"/>
              <a:buFont typeface="Times New Roman" panose="02020603050405020304" pitchFamily="18" charset="0"/>
              <a:buNone/>
            </a:pPr>
            <a:r>
              <a:rPr lang="en-US" altLang="en-US" dirty="0">
                <a:latin typeface="Montserrat" panose="00000500000000000000" pitchFamily="2" charset="0"/>
              </a:rPr>
              <a:t>​Project applications must be for a minimum of $50,000.​</a:t>
            </a:r>
          </a:p>
          <a:p>
            <a:pPr eaLnBrk="1">
              <a:lnSpc>
                <a:spcPct val="93000"/>
              </a:lnSpc>
              <a:buClr>
                <a:srgbClr val="000000"/>
              </a:buClr>
              <a:buSzPct val="100000"/>
              <a:buFont typeface="Times New Roman" panose="02020603050405020304" pitchFamily="18" charset="0"/>
              <a:buNone/>
            </a:pPr>
            <a:endParaRPr lang="en-US" altLang="en-US" dirty="0">
              <a:latin typeface="Montserrat" panose="00000500000000000000" pitchFamily="2" charset="0"/>
            </a:endParaRPr>
          </a:p>
          <a:p>
            <a:pPr eaLnBrk="1">
              <a:lnSpc>
                <a:spcPct val="93000"/>
              </a:lnSpc>
              <a:buClr>
                <a:srgbClr val="000000"/>
              </a:buClr>
              <a:buSzPct val="100000"/>
              <a:buFont typeface="Times New Roman" panose="02020603050405020304" pitchFamily="18" charset="0"/>
              <a:buNone/>
            </a:pPr>
            <a:r>
              <a:rPr lang="en-US" altLang="en-US" dirty="0">
                <a:latin typeface="Montserrat" panose="00000500000000000000" pitchFamily="2" charset="0"/>
              </a:rPr>
              <a:t>​Projects serve survivors of domestic violence, dating violence, sexual assault, or stalking who qualify as homeless und paragraph (4) of 24 CFR 578.3​. DV Bonus projects cannot exclusively serve people fleeing or attempting to flee human trafficking.</a:t>
            </a:r>
          </a:p>
          <a:p>
            <a:pPr eaLnBrk="1">
              <a:lnSpc>
                <a:spcPct val="93000"/>
              </a:lnSpc>
              <a:buClr>
                <a:srgbClr val="000000"/>
              </a:buClr>
              <a:buSzPct val="100000"/>
              <a:buFont typeface="Times New Roman" panose="02020603050405020304" pitchFamily="18" charset="0"/>
              <a:buNone/>
            </a:pPr>
            <a:endParaRPr lang="en-US" altLang="en-US" dirty="0">
              <a:latin typeface="Montserrat" panose="00000500000000000000" pitchFamily="2" charset="0"/>
            </a:endParaRPr>
          </a:p>
          <a:p>
            <a:pPr eaLnBrk="1">
              <a:lnSpc>
                <a:spcPct val="93000"/>
              </a:lnSpc>
              <a:buClr>
                <a:srgbClr val="000000"/>
              </a:buClr>
              <a:buSzPct val="100000"/>
              <a:buFont typeface="Times New Roman" panose="02020603050405020304" pitchFamily="18" charset="0"/>
              <a:buNone/>
            </a:pPr>
            <a:r>
              <a:rPr lang="en-US" altLang="en-US" dirty="0">
                <a:latin typeface="Montserrat" panose="00000500000000000000" pitchFamily="2" charset="0"/>
              </a:rPr>
              <a:t>Projects that want to be considered for the DV bonus may be:​</a:t>
            </a:r>
          </a:p>
          <a:p>
            <a:pPr eaLnBrk="1">
              <a:lnSpc>
                <a:spcPct val="93000"/>
              </a:lnSpc>
              <a:buClr>
                <a:srgbClr val="000000"/>
              </a:buClr>
              <a:buSzPct val="100000"/>
              <a:buFont typeface="Times New Roman" panose="02020603050405020304" pitchFamily="18" charset="0"/>
              <a:buNone/>
            </a:pPr>
            <a:endParaRPr lang="en-US" altLang="en-US" dirty="0">
              <a:latin typeface="Montserrat" panose="00000500000000000000" pitchFamily="2" charset="0"/>
            </a:endParaRPr>
          </a:p>
          <a:p>
            <a:pPr eaLnBrk="1">
              <a:buClr>
                <a:srgbClr val="1B75BC"/>
              </a:buClr>
              <a:buSzPct val="100000"/>
              <a:buFont typeface="Arial" panose="020B0604020202020204" pitchFamily="34" charset="0"/>
              <a:buChar char="•"/>
            </a:pPr>
            <a:r>
              <a:rPr lang="en-US" altLang="en-US" b="1" dirty="0">
                <a:solidFill>
                  <a:srgbClr val="1B75BC"/>
                </a:solidFill>
                <a:latin typeface="Montserrat" panose="00000500000000000000" pitchFamily="2" charset="0"/>
              </a:rPr>
              <a:t>Transitional Housing</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7FFFD9C5-87F8-883E-E13B-751895D52A1E}"/>
              </a:ext>
            </a:extLst>
          </p:cNvPr>
          <p:cNvSpPr>
            <a:spLocks noGrp="1" noChangeArrowheads="1"/>
          </p:cNvSpPr>
          <p:nvPr>
            <p:ph type="title"/>
          </p:nvPr>
        </p:nvSpPr>
        <p:spPr>
          <a:xfrm>
            <a:off x="3017839" y="301627"/>
            <a:ext cx="6557962" cy="1262063"/>
          </a:xfrm>
        </p:spPr>
        <p:txBody>
          <a:bodyPr/>
          <a:lstStyle/>
          <a:p>
            <a:pPr eaLnBrk="1"/>
            <a:r>
              <a:rPr lang="en-US" altLang="en-US"/>
              <a:t>Next Steps – New Projects</a:t>
            </a:r>
          </a:p>
        </p:txBody>
      </p:sp>
      <p:sp>
        <p:nvSpPr>
          <p:cNvPr id="20483" name="Rectangle 2">
            <a:extLst>
              <a:ext uri="{FF2B5EF4-FFF2-40B4-BE49-F238E27FC236}">
                <a16:creationId xmlns:a16="http://schemas.microsoft.com/office/drawing/2014/main" id="{705809E2-833C-CE67-2F3C-316111DF7786}"/>
              </a:ext>
            </a:extLst>
          </p:cNvPr>
          <p:cNvSpPr txBox="1">
            <a:spLocks noChangeArrowheads="1"/>
          </p:cNvSpPr>
          <p:nvPr/>
        </p:nvSpPr>
        <p:spPr bwMode="auto">
          <a:xfrm>
            <a:off x="506896" y="1722437"/>
            <a:ext cx="8816008"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342900" indent="-342900">
              <a:lnSpc>
                <a:spcPct val="102000"/>
              </a:lnSpc>
              <a:spcAft>
                <a:spcPts val="1413"/>
              </a:spcAft>
              <a:buClr>
                <a:srgbClr val="000000"/>
              </a:buClr>
              <a:buSzPct val="100000"/>
              <a:buFont typeface="Times New Roman" panose="02020603050405020304" pitchFamily="18" charset="0"/>
              <a:defRPr sz="32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a:lnSpc>
                <a:spcPct val="102000"/>
              </a:lnSpc>
              <a:spcAft>
                <a:spcPts val="1138"/>
              </a:spcAft>
              <a:buClr>
                <a:srgbClr val="000000"/>
              </a:buClr>
              <a:buSzPct val="100000"/>
              <a:buFont typeface="Times New Roman" panose="02020603050405020304" pitchFamily="18" charset="0"/>
              <a:defRPr sz="28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a:lnSpc>
                <a:spcPct val="102000"/>
              </a:lnSpc>
              <a:spcAft>
                <a:spcPts val="850"/>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a:lnSpc>
                <a:spcPct val="102000"/>
              </a:lnSpc>
              <a:spcAft>
                <a:spcPts val="575"/>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a:lnSpc>
                <a:spcPct val="102000"/>
              </a:lnSpc>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indent="0" algn="ctr" eaLnBrk="1">
              <a:buClr>
                <a:srgbClr val="1B75BC"/>
              </a:buClr>
            </a:pPr>
            <a:r>
              <a:rPr lang="en-US" altLang="en-US" sz="2000" dirty="0"/>
              <a:t>Detailed scoring criteria for new and renewal applications was be sent out via email and posted to the CoC Housing Link website </a:t>
            </a:r>
            <a:r>
              <a:rPr lang="en-US" altLang="en-US" sz="2000" b="1" dirty="0">
                <a:solidFill>
                  <a:srgbClr val="FEB13F"/>
                </a:solidFill>
              </a:rPr>
              <a:t>on November 21</a:t>
            </a:r>
            <a:r>
              <a:rPr lang="en-US" altLang="en-US" sz="2000" b="1" baseline="30000" dirty="0">
                <a:solidFill>
                  <a:srgbClr val="FEB13F"/>
                </a:solidFill>
              </a:rPr>
              <a:t>st</a:t>
            </a:r>
            <a:r>
              <a:rPr lang="en-US" altLang="en-US" sz="2000" b="1" dirty="0">
                <a:solidFill>
                  <a:srgbClr val="FEB13F"/>
                </a:solidFill>
              </a:rPr>
              <a:t>, 2025.</a:t>
            </a:r>
            <a:endParaRPr lang="en-US" altLang="en-US" sz="2000" dirty="0"/>
          </a:p>
          <a:p>
            <a:pPr marL="457215" indent="-457215" eaLnBrk="1">
              <a:buClr>
                <a:srgbClr val="1B75BC"/>
              </a:buClr>
              <a:buFont typeface="+mj-lt"/>
              <a:buAutoNum type="arabicPeriod"/>
            </a:pPr>
            <a:r>
              <a:rPr lang="en-US" altLang="en-US" sz="2400" dirty="0"/>
              <a:t>Email Intent to Apply by </a:t>
            </a:r>
            <a:r>
              <a:rPr lang="en-US" altLang="en-US" sz="2400" b="1" dirty="0">
                <a:solidFill>
                  <a:srgbClr val="FEB13F"/>
                </a:solidFill>
              </a:rPr>
              <a:t>December 3</a:t>
            </a:r>
            <a:r>
              <a:rPr lang="en-US" altLang="en-US" sz="2400" b="1" baseline="30000" dirty="0">
                <a:solidFill>
                  <a:srgbClr val="FEB13F"/>
                </a:solidFill>
              </a:rPr>
              <a:t>rd</a:t>
            </a:r>
            <a:r>
              <a:rPr lang="en-US" altLang="en-US" sz="2400" b="1" dirty="0">
                <a:solidFill>
                  <a:srgbClr val="FEB13F"/>
                </a:solidFill>
              </a:rPr>
              <a:t>, 2025 </a:t>
            </a:r>
            <a:r>
              <a:rPr lang="en-US" altLang="en-US" sz="2400" dirty="0"/>
              <a:t>to </a:t>
            </a:r>
            <a:r>
              <a:rPr lang="en-US" altLang="en-US" sz="2400" b="1" dirty="0">
                <a:solidFill>
                  <a:srgbClr val="FEB13F"/>
                </a:solidFill>
                <a:hlinkClick r:id="rId3">
                  <a:extLst>
                    <a:ext uri="{A12FA001-AC4F-418D-AE19-62706E023703}">
                      <ahyp:hlinkClr xmlns:ahyp="http://schemas.microsoft.com/office/drawing/2018/hyperlinkcolor" val="tx"/>
                    </a:ext>
                  </a:extLst>
                </a:hlinkClick>
              </a:rPr>
              <a:t>hcd@buckscounty.org</a:t>
            </a:r>
            <a:r>
              <a:rPr lang="en-US" altLang="en-US" sz="2400" b="1" dirty="0">
                <a:solidFill>
                  <a:srgbClr val="FEB13F"/>
                </a:solidFill>
              </a:rPr>
              <a:t>  </a:t>
            </a:r>
            <a:r>
              <a:rPr lang="en-US" altLang="en-US" sz="2400" b="1" dirty="0"/>
              <a:t>​</a:t>
            </a:r>
          </a:p>
          <a:p>
            <a:pPr lvl="1" eaLnBrk="1">
              <a:buFont typeface="Arial" panose="020B0604020202020204" pitchFamily="34" charset="0"/>
              <a:buChar char="•"/>
            </a:pPr>
            <a:r>
              <a:rPr lang="en-US" altLang="en-US" sz="2000" dirty="0">
                <a:solidFill>
                  <a:srgbClr val="004586"/>
                </a:solidFill>
              </a:rPr>
              <a:t>Email with the subject line, “Notice of Intent to Apply – Organization Name.” Applicant will receive email confirmation notice from HCD within 5 business days. </a:t>
            </a:r>
          </a:p>
          <a:p>
            <a:pPr marL="457215" indent="-457215" eaLnBrk="1">
              <a:buClr>
                <a:srgbClr val="1B75BC"/>
              </a:buClr>
              <a:buFont typeface="+mj-lt"/>
              <a:buAutoNum type="arabicPeriod"/>
            </a:pPr>
            <a:r>
              <a:rPr lang="en-US" altLang="en-US" sz="2400" dirty="0"/>
              <a:t>Submit completed project application in e-snaps and by </a:t>
            </a:r>
            <a:r>
              <a:rPr lang="en-US" altLang="en-US" sz="2400" b="1" dirty="0">
                <a:solidFill>
                  <a:srgbClr val="FEB13F"/>
                </a:solidFill>
              </a:rPr>
              <a:t>December 10</a:t>
            </a:r>
            <a:r>
              <a:rPr lang="en-US" altLang="en-US" sz="2400" b="1" baseline="30000" dirty="0">
                <a:solidFill>
                  <a:srgbClr val="FEB13F"/>
                </a:solidFill>
              </a:rPr>
              <a:t>th</a:t>
            </a:r>
            <a:r>
              <a:rPr lang="en-US" altLang="en-US" sz="2400" b="1" dirty="0">
                <a:solidFill>
                  <a:srgbClr val="FEB13F"/>
                </a:solidFill>
              </a:rPr>
              <a:t>, 2025. </a:t>
            </a:r>
            <a:r>
              <a:rPr lang="en-US" altLang="en-US" sz="2000" i="1" dirty="0"/>
              <a:t>Applications submitted in e-snaps are automatically sent to the CoC Collaborative Applicant. </a:t>
            </a:r>
          </a:p>
          <a:p>
            <a:pPr lvl="1" eaLnBrk="1">
              <a:buClr>
                <a:srgbClr val="1B75BC"/>
              </a:buClr>
              <a:buFont typeface="Arial" panose="020B0604020202020204" pitchFamily="34" charset="0"/>
              <a:buChar char="•"/>
            </a:pPr>
            <a:r>
              <a:rPr lang="en-US" altLang="en-US" sz="1600" dirty="0">
                <a:solidFill>
                  <a:srgbClr val="004586"/>
                </a:solidFill>
              </a:rPr>
              <a:t>Please note: new applicants/staff must sign-up for an e-snaps account.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up of a document&#10;&#10;Description automatically generated">
            <a:extLst>
              <a:ext uri="{FF2B5EF4-FFF2-40B4-BE49-F238E27FC236}">
                <a16:creationId xmlns:a16="http://schemas.microsoft.com/office/drawing/2014/main" id="{4C8DAF4A-3D3A-4296-73F7-2D9A4B6205F7}"/>
              </a:ext>
            </a:extLst>
          </p:cNvPr>
          <p:cNvPicPr>
            <a:picLocks noGrp="1" noChangeAspect="1"/>
          </p:cNvPicPr>
          <p:nvPr>
            <p:ph idx="1"/>
          </p:nvPr>
        </p:nvPicPr>
        <p:blipFill rotWithShape="1">
          <a:blip r:embed="rId2"/>
          <a:srcRect l="4051" t="8678" r="10381" b="12587"/>
          <a:stretch/>
        </p:blipFill>
        <p:spPr>
          <a:xfrm>
            <a:off x="1172162" y="1547127"/>
            <a:ext cx="7760369" cy="3048939"/>
          </a:xfrm>
          <a:ln>
            <a:solidFill>
              <a:schemeClr val="tx1"/>
            </a:solidFill>
          </a:ln>
        </p:spPr>
      </p:pic>
      <p:sp>
        <p:nvSpPr>
          <p:cNvPr id="2" name="Title 1">
            <a:extLst>
              <a:ext uri="{FF2B5EF4-FFF2-40B4-BE49-F238E27FC236}">
                <a16:creationId xmlns:a16="http://schemas.microsoft.com/office/drawing/2014/main" id="{3BD128B4-4568-0FA7-EAA7-65BCCFF7A835}"/>
              </a:ext>
            </a:extLst>
          </p:cNvPr>
          <p:cNvSpPr>
            <a:spLocks noGrp="1"/>
          </p:cNvSpPr>
          <p:nvPr>
            <p:ph type="title"/>
          </p:nvPr>
        </p:nvSpPr>
        <p:spPr>
          <a:xfrm>
            <a:off x="2033339" y="301627"/>
            <a:ext cx="7134727" cy="1035792"/>
          </a:xfrm>
        </p:spPr>
        <p:txBody>
          <a:bodyPr/>
          <a:lstStyle/>
          <a:p>
            <a:r>
              <a:rPr lang="en-US" dirty="0">
                <a:cs typeface="Calibri Light"/>
              </a:rPr>
              <a:t>E-snaps - Registration for </a:t>
            </a:r>
            <a:br>
              <a:rPr lang="en-US" dirty="0">
                <a:cs typeface="Calibri Light"/>
              </a:rPr>
            </a:br>
            <a:r>
              <a:rPr lang="en-US" dirty="0">
                <a:cs typeface="Calibri Light"/>
              </a:rPr>
              <a:t>New Users</a:t>
            </a:r>
          </a:p>
        </p:txBody>
      </p:sp>
      <p:sp>
        <p:nvSpPr>
          <p:cNvPr id="3" name="TextBox 2">
            <a:extLst>
              <a:ext uri="{FF2B5EF4-FFF2-40B4-BE49-F238E27FC236}">
                <a16:creationId xmlns:a16="http://schemas.microsoft.com/office/drawing/2014/main" id="{5AC5E6BE-8B5D-DC67-C4B5-B2E329AB89B9}"/>
              </a:ext>
            </a:extLst>
          </p:cNvPr>
          <p:cNvSpPr txBox="1"/>
          <p:nvPr/>
        </p:nvSpPr>
        <p:spPr>
          <a:xfrm>
            <a:off x="504497" y="4805770"/>
            <a:ext cx="9144000" cy="1676780"/>
          </a:xfrm>
          <a:prstGeom prst="rect">
            <a:avLst/>
          </a:prstGeom>
          <a:noFill/>
        </p:spPr>
        <p:txBody>
          <a:bodyPr rot="0" spcFirstLastPara="0" vertOverflow="overflow" horzOverflow="overflow" vert="horz" wrap="square" lIns="75605" tIns="37802" rIns="75605" bIns="37802" numCol="1" spcCol="0" rtlCol="0" fromWordArt="0" anchor="t" anchorCtr="0" forceAA="0" compatLnSpc="1">
            <a:prstTxWarp prst="textNoShape">
              <a:avLst/>
            </a:prstTxWarp>
            <a:spAutoFit/>
          </a:bodyPr>
          <a:lstStyle/>
          <a:p>
            <a:pPr defTabSz="756051" eaLnBrk="1" fontAlgn="auto" hangingPunct="1">
              <a:spcBef>
                <a:spcPts val="0"/>
              </a:spcBef>
              <a:spcAft>
                <a:spcPts val="0"/>
              </a:spcAft>
            </a:pPr>
            <a:r>
              <a:rPr lang="en-US" sz="1600" b="1" dirty="0">
                <a:solidFill>
                  <a:srgbClr val="004586"/>
                </a:solidFill>
                <a:latin typeface="+mn-lt"/>
                <a:ea typeface="Calibri" panose="020F0502020204030204"/>
                <a:cs typeface="Calibri" panose="020F0502020204030204"/>
              </a:rPr>
              <a:t>Step by Step Description for new users:</a:t>
            </a:r>
          </a:p>
          <a:p>
            <a:pPr defTabSz="756051" eaLnBrk="1" fontAlgn="auto" hangingPunct="1">
              <a:spcBef>
                <a:spcPts val="0"/>
              </a:spcBef>
              <a:spcAft>
                <a:spcPts val="0"/>
              </a:spcAft>
            </a:pPr>
            <a:endParaRPr lang="en-US" sz="800" dirty="0">
              <a:solidFill>
                <a:prstClr val="black"/>
              </a:solidFill>
              <a:latin typeface="+mn-lt"/>
              <a:ea typeface="+mn-ea"/>
              <a:cs typeface="+mn-cs"/>
            </a:endParaRPr>
          </a:p>
          <a:p>
            <a:pPr marL="342911" indent="-342911" defTabSz="756051" eaLnBrk="1" fontAlgn="auto" hangingPunct="1">
              <a:spcBef>
                <a:spcPts val="0"/>
              </a:spcBef>
              <a:spcAft>
                <a:spcPts val="0"/>
              </a:spcAft>
              <a:buFont typeface="+mj-lt"/>
              <a:buAutoNum type="arabicPeriod"/>
            </a:pPr>
            <a:r>
              <a:rPr lang="en-US" sz="1600" dirty="0">
                <a:solidFill>
                  <a:srgbClr val="004586"/>
                </a:solidFill>
                <a:latin typeface="+mn-lt"/>
                <a:ea typeface="Calibri" panose="020F0502020204030204"/>
                <a:cs typeface="Calibri" panose="020F0502020204030204"/>
              </a:rPr>
              <a:t>Direct your Internet browser to </a:t>
            </a:r>
            <a:r>
              <a:rPr lang="en-US" sz="1600" b="1" dirty="0">
                <a:solidFill>
                  <a:srgbClr val="FEB13F"/>
                </a:solidFill>
                <a:latin typeface="+mn-lt"/>
                <a:ea typeface="Calibri" panose="020F0502020204030204"/>
                <a:cs typeface="Calibri" panose="020F0502020204030204"/>
                <a:hlinkClick r:id="rId3">
                  <a:extLst>
                    <a:ext uri="{A12FA001-AC4F-418D-AE19-62706E023703}">
                      <ahyp:hlinkClr xmlns:ahyp="http://schemas.microsoft.com/office/drawing/2018/hyperlinkcolor" val="tx"/>
                    </a:ext>
                  </a:extLst>
                </a:hlinkClick>
              </a:rPr>
              <a:t>https://esnaps.hud.gov/</a:t>
            </a:r>
            <a:r>
              <a:rPr lang="en-US" sz="1600" b="1" dirty="0">
                <a:solidFill>
                  <a:srgbClr val="FEB13F"/>
                </a:solidFill>
                <a:latin typeface="+mn-lt"/>
                <a:ea typeface="Calibri" panose="020F0502020204030204"/>
                <a:cs typeface="Calibri" panose="020F0502020204030204"/>
              </a:rPr>
              <a:t>.</a:t>
            </a:r>
          </a:p>
          <a:p>
            <a:pPr marL="342911" indent="-342911" defTabSz="756051" eaLnBrk="1" fontAlgn="auto" hangingPunct="1">
              <a:spcBef>
                <a:spcPts val="0"/>
              </a:spcBef>
              <a:spcAft>
                <a:spcPts val="0"/>
              </a:spcAft>
              <a:buFont typeface="+mj-lt"/>
              <a:buAutoNum type="arabicPeriod"/>
            </a:pPr>
            <a:r>
              <a:rPr lang="en-US" sz="1600" dirty="0">
                <a:solidFill>
                  <a:srgbClr val="004586"/>
                </a:solidFill>
                <a:latin typeface="+mn-lt"/>
                <a:ea typeface="Calibri" panose="020F0502020204030204"/>
                <a:cs typeface="Calibri" panose="020F0502020204030204"/>
              </a:rPr>
              <a:t>New Users: Create an e-snaps username and password by selecting the "Create Profile" link. Then, log in.</a:t>
            </a:r>
            <a:endParaRPr lang="en-US" sz="600" b="1" dirty="0">
              <a:solidFill>
                <a:srgbClr val="004586"/>
              </a:solidFill>
              <a:latin typeface="+mn-lt"/>
              <a:ea typeface="Calibri" panose="020F0502020204030204"/>
              <a:cs typeface="Calibri" panose="020F0502020204030204"/>
            </a:endParaRPr>
          </a:p>
          <a:p>
            <a:pPr defTabSz="756051" eaLnBrk="1" fontAlgn="auto" hangingPunct="1">
              <a:spcBef>
                <a:spcPts val="0"/>
              </a:spcBef>
              <a:spcAft>
                <a:spcPts val="0"/>
              </a:spcAft>
            </a:pPr>
            <a:r>
              <a:rPr lang="en-US" sz="1600" b="1" i="1" dirty="0">
                <a:solidFill>
                  <a:srgbClr val="FEB13F"/>
                </a:solidFill>
                <a:latin typeface="+mn-lt"/>
                <a:ea typeface="Calibri" panose="020F0502020204030204"/>
                <a:cs typeface="Calibri" panose="020F0502020204030204"/>
              </a:rPr>
              <a:t>Note</a:t>
            </a:r>
            <a:r>
              <a:rPr lang="en-US" sz="1600" i="1" dirty="0">
                <a:solidFill>
                  <a:srgbClr val="FEB13F"/>
                </a:solidFill>
                <a:latin typeface="+mn-lt"/>
                <a:ea typeface="Calibri" panose="020F0502020204030204"/>
                <a:cs typeface="Calibri" panose="020F0502020204030204"/>
              </a:rPr>
              <a:t>: </a:t>
            </a:r>
            <a:r>
              <a:rPr lang="en-US" sz="1600" i="1" dirty="0">
                <a:solidFill>
                  <a:srgbClr val="004586"/>
                </a:solidFill>
                <a:latin typeface="+mn-lt"/>
                <a:ea typeface="Calibri" panose="020F0502020204030204"/>
                <a:cs typeface="Calibri" panose="020F0502020204030204"/>
              </a:rPr>
              <a:t>New e-snaps users have access to e-snaps but they do not yet have access to a specific e-snaps account until added as a Registrant.</a:t>
            </a:r>
          </a:p>
        </p:txBody>
      </p:sp>
      <p:sp>
        <p:nvSpPr>
          <p:cNvPr id="5" name="TextBox 4">
            <a:extLst>
              <a:ext uri="{FF2B5EF4-FFF2-40B4-BE49-F238E27FC236}">
                <a16:creationId xmlns:a16="http://schemas.microsoft.com/office/drawing/2014/main" id="{514098B1-0A88-9E20-083E-CD8E72E56776}"/>
              </a:ext>
            </a:extLst>
          </p:cNvPr>
          <p:cNvSpPr txBox="1"/>
          <p:nvPr/>
        </p:nvSpPr>
        <p:spPr>
          <a:xfrm>
            <a:off x="1785373" y="6446037"/>
            <a:ext cx="6582250" cy="520759"/>
          </a:xfrm>
          <a:prstGeom prst="rect">
            <a:avLst/>
          </a:prstGeom>
          <a:solidFill>
            <a:srgbClr val="FEB13F"/>
          </a:solidFill>
          <a:ln>
            <a:solidFill>
              <a:srgbClr val="FEB13F"/>
            </a:solidFill>
          </a:ln>
        </p:spPr>
        <p:txBody>
          <a:bodyPr rot="0" spcFirstLastPara="0" vertOverflow="overflow" horzOverflow="overflow" vert="horz" wrap="square" lIns="75605" tIns="37802" rIns="75605" bIns="37802" numCol="1" spcCol="0" rtlCol="0" fromWordArt="0" anchor="t" anchorCtr="0" forceAA="0" compatLnSpc="1">
            <a:prstTxWarp prst="textNoShape">
              <a:avLst/>
            </a:prstTxWarp>
            <a:spAutoFit/>
          </a:bodyPr>
          <a:lstStyle/>
          <a:p>
            <a:pPr algn="ctr" defTabSz="756051" eaLnBrk="1" fontAlgn="auto" hangingPunct="1">
              <a:spcBef>
                <a:spcPts val="0"/>
              </a:spcBef>
              <a:spcAft>
                <a:spcPts val="0"/>
              </a:spcAft>
            </a:pPr>
            <a:r>
              <a:rPr lang="en-US" sz="1488" b="1" dirty="0">
                <a:solidFill>
                  <a:schemeClr val="bg1"/>
                </a:solidFill>
                <a:latin typeface="Calibri" panose="020F0502020204030204"/>
                <a:ea typeface="Calibri"/>
                <a:cs typeface="Calibri"/>
              </a:rPr>
              <a:t> For more information on e-snaps and CoC program Registration visit:</a:t>
            </a:r>
          </a:p>
          <a:p>
            <a:pPr algn="ctr" defTabSz="756051" eaLnBrk="1" fontAlgn="auto" hangingPunct="1">
              <a:spcBef>
                <a:spcPts val="0"/>
              </a:spcBef>
              <a:spcAft>
                <a:spcPts val="0"/>
              </a:spcAft>
            </a:pPr>
            <a:r>
              <a:rPr lang="en-US" sz="1400" dirty="0" err="1">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e-snaps</a:t>
            </a:r>
            <a:r>
              <a:rPr lang="en-US" sz="1400" dirty="0">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 : CoC Program Applications and Grants Management System - HUD Exchange</a:t>
            </a:r>
            <a:endParaRPr lang="en-US" sz="14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1703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B427D6BD-D61B-A106-19F7-E4FFAC5B28DB}"/>
              </a:ext>
            </a:extLst>
          </p:cNvPr>
          <p:cNvSpPr>
            <a:spLocks noGrp="1" noChangeArrowheads="1"/>
          </p:cNvSpPr>
          <p:nvPr>
            <p:ph type="title"/>
          </p:nvPr>
        </p:nvSpPr>
        <p:spPr/>
        <p:txBody>
          <a:bodyPr/>
          <a:lstStyle/>
          <a:p>
            <a:pPr algn="ctr" eaLnBrk="1"/>
            <a:r>
              <a:rPr lang="en-US" altLang="en-US"/>
              <a:t>Ranking and Priority Overview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a:extLst>
              <a:ext uri="{FF2B5EF4-FFF2-40B4-BE49-F238E27FC236}">
                <a16:creationId xmlns:a16="http://schemas.microsoft.com/office/drawing/2014/main" id="{B2B6EEB1-C25C-BFD1-7CDB-5859B5BE9D80}"/>
              </a:ext>
            </a:extLst>
          </p:cNvPr>
          <p:cNvSpPr>
            <a:spLocks noGrp="1" noChangeArrowheads="1"/>
          </p:cNvSpPr>
          <p:nvPr>
            <p:ph type="title"/>
          </p:nvPr>
        </p:nvSpPr>
        <p:spPr>
          <a:xfrm>
            <a:off x="3017839" y="301627"/>
            <a:ext cx="6557962" cy="1262063"/>
          </a:xfrm>
        </p:spPr>
        <p:txBody>
          <a:bodyPr/>
          <a:lstStyle/>
          <a:p>
            <a:pPr eaLnBrk="1"/>
            <a:r>
              <a:rPr lang="en-US" altLang="en-US"/>
              <a:t>Ranking &amp; Priority Listing</a:t>
            </a:r>
          </a:p>
        </p:txBody>
      </p:sp>
      <p:sp>
        <p:nvSpPr>
          <p:cNvPr id="6" name="Rectangle 2">
            <a:extLst>
              <a:ext uri="{FF2B5EF4-FFF2-40B4-BE49-F238E27FC236}">
                <a16:creationId xmlns:a16="http://schemas.microsoft.com/office/drawing/2014/main" id="{AB14FA19-0E6D-A39C-D949-ACE899DF3D89}"/>
              </a:ext>
            </a:extLst>
          </p:cNvPr>
          <p:cNvSpPr txBox="1">
            <a:spLocks noChangeArrowheads="1"/>
          </p:cNvSpPr>
          <p:nvPr/>
        </p:nvSpPr>
        <p:spPr bwMode="auto">
          <a:xfrm>
            <a:off x="1020763" y="2332038"/>
            <a:ext cx="8039100" cy="4114800"/>
          </a:xfrm>
          <a:prstGeom prst="rect">
            <a:avLst/>
          </a:prstGeom>
          <a:noFill/>
          <a:ln>
            <a:noFill/>
          </a:ln>
          <a:effectLst/>
        </p:spPr>
        <p:txBody>
          <a:bodyPr lIns="0" tIns="0" rIns="0" bIns="0"/>
          <a:lstStyle>
            <a:lvl1pPr>
              <a:lnSpc>
                <a:spcPct val="102000"/>
              </a:lnSpc>
              <a:spcAft>
                <a:spcPts val="1413"/>
              </a:spcAft>
              <a:buClr>
                <a:srgbClr val="000000"/>
              </a:buClr>
              <a:buSzPct val="100000"/>
              <a:buFont typeface="Times New Roman" panose="02020603050405020304" pitchFamily="18" charset="0"/>
              <a:defRPr sz="32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a:lnSpc>
                <a:spcPct val="102000"/>
              </a:lnSpc>
              <a:spcAft>
                <a:spcPts val="1138"/>
              </a:spcAft>
              <a:buClr>
                <a:srgbClr val="000000"/>
              </a:buClr>
              <a:buSzPct val="100000"/>
              <a:buFont typeface="Times New Roman" panose="02020603050405020304" pitchFamily="18" charset="0"/>
              <a:defRPr sz="28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a:lnSpc>
                <a:spcPct val="102000"/>
              </a:lnSpc>
              <a:spcAft>
                <a:spcPts val="850"/>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a:lnSpc>
                <a:spcPct val="102000"/>
              </a:lnSpc>
              <a:spcAft>
                <a:spcPts val="575"/>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a:lnSpc>
                <a:spcPct val="102000"/>
              </a:lnSpc>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eaLnBrk="1">
              <a:buClr>
                <a:srgbClr val="0070C0"/>
              </a:buClr>
            </a:pPr>
            <a:r>
              <a:rPr lang="en-US" altLang="en-US" sz="2400" dirty="0"/>
              <a:t>A 2025 Priority Listing will be created for all projects submitted – each project must be:</a:t>
            </a:r>
          </a:p>
          <a:p>
            <a:pPr eaLnBrk="1">
              <a:buClr>
                <a:srgbClr val="0070C0"/>
              </a:buClr>
              <a:buFont typeface="Arial" panose="020B0604020202020204" pitchFamily="34" charset="0"/>
              <a:buChar char="•"/>
            </a:pPr>
            <a:r>
              <a:rPr lang="en-US" altLang="en-US" sz="2000" dirty="0">
                <a:solidFill>
                  <a:schemeClr val="tx1"/>
                </a:solidFill>
              </a:rPr>
              <a:t>Reviewed and accepted or rejected by the CoC, and ​</a:t>
            </a:r>
          </a:p>
          <a:p>
            <a:pPr eaLnBrk="1">
              <a:buClr>
                <a:srgbClr val="0070C0"/>
              </a:buClr>
              <a:buFont typeface="Arial" panose="020B0604020202020204" pitchFamily="34" charset="0"/>
              <a:buChar char="•"/>
            </a:pPr>
            <a:r>
              <a:rPr lang="en-US" altLang="en-US" sz="2000" dirty="0">
                <a:solidFill>
                  <a:schemeClr val="tx1"/>
                </a:solidFill>
              </a:rPr>
              <a:t>Ranked as Tier 1 or Tier 2.</a:t>
            </a:r>
          </a:p>
          <a:p>
            <a:pPr lvl="1" eaLnBrk="1">
              <a:buClr>
                <a:srgbClr val="0070C0"/>
              </a:buClr>
              <a:buFont typeface="Courier New" panose="02070309020205020404" pitchFamily="49" charset="0"/>
              <a:buChar char="o"/>
            </a:pPr>
            <a:r>
              <a:rPr lang="en-US" altLang="en-US" sz="1800" dirty="0">
                <a:solidFill>
                  <a:schemeClr val="tx1"/>
                </a:solidFill>
              </a:rPr>
              <a:t>Note that Tier 1 is equal to 30% of the CoC’s Annual Renewal Demand (ARD). ​</a:t>
            </a:r>
            <a:endParaRPr lang="en-US" altLang="en-US" sz="2400" dirty="0">
              <a:solidFill>
                <a:schemeClr val="tx1"/>
              </a:solidFill>
            </a:endParaRPr>
          </a:p>
          <a:p>
            <a:pPr algn="ctr" eaLnBrk="1">
              <a:buClr>
                <a:srgbClr val="0070C0"/>
              </a:buClr>
            </a:pPr>
            <a:endParaRPr lang="en-US" altLang="en-US" sz="1800" i="1" dirty="0">
              <a:solidFill>
                <a:schemeClr val="tx1"/>
              </a:solidFill>
            </a:endParaRPr>
          </a:p>
          <a:p>
            <a:pPr algn="ctr" eaLnBrk="1">
              <a:buClr>
                <a:srgbClr val="0070C0"/>
              </a:buClr>
            </a:pPr>
            <a:r>
              <a:rPr lang="en-US" altLang="en-US" sz="1600" i="1" dirty="0">
                <a:solidFill>
                  <a:schemeClr val="tx1"/>
                </a:solidFill>
              </a:rPr>
              <a:t>Detailed scoring criteria for new and renewal applications was sent out via email and posted to the CoC Housing Link website on November 21</a:t>
            </a:r>
            <a:r>
              <a:rPr lang="en-US" altLang="en-US" sz="1600" i="1" baseline="30000" dirty="0">
                <a:solidFill>
                  <a:schemeClr val="tx1"/>
                </a:solidFill>
              </a:rPr>
              <a:t>st</a:t>
            </a:r>
            <a:r>
              <a:rPr lang="en-US" altLang="en-US" sz="1600" i="1" dirty="0">
                <a:solidFill>
                  <a:schemeClr val="tx1"/>
                </a:solidFill>
              </a:rPr>
              <a:t>, 2025.</a:t>
            </a:r>
            <a:r>
              <a:rPr lang="en-US" altLang="en-US" sz="1600" i="1" dirty="0">
                <a:solidFill>
                  <a:srgbClr val="FF0000"/>
                </a:solidFill>
              </a:rPr>
              <a:t> </a:t>
            </a:r>
            <a:endParaRPr lang="en-US" altLang="en-US" sz="1600" i="1" strike="sngStrike"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a:extLst>
              <a:ext uri="{FF2B5EF4-FFF2-40B4-BE49-F238E27FC236}">
                <a16:creationId xmlns:a16="http://schemas.microsoft.com/office/drawing/2014/main" id="{B814986B-D527-4D8A-58AF-D6C98B266025}"/>
              </a:ext>
            </a:extLst>
          </p:cNvPr>
          <p:cNvSpPr>
            <a:spLocks noGrp="1" noChangeArrowheads="1"/>
          </p:cNvSpPr>
          <p:nvPr>
            <p:ph type="title"/>
          </p:nvPr>
        </p:nvSpPr>
        <p:spPr>
          <a:xfrm>
            <a:off x="3017839" y="301627"/>
            <a:ext cx="6557962" cy="1262063"/>
          </a:xfrm>
        </p:spPr>
        <p:txBody>
          <a:bodyPr/>
          <a:lstStyle/>
          <a:p>
            <a:pPr eaLnBrk="1"/>
            <a:r>
              <a:rPr lang="en-US" altLang="en-US" dirty="0"/>
              <a:t>Presentation Overview</a:t>
            </a:r>
          </a:p>
        </p:txBody>
      </p:sp>
      <p:sp>
        <p:nvSpPr>
          <p:cNvPr id="5123" name="Rectangle 2">
            <a:extLst>
              <a:ext uri="{FF2B5EF4-FFF2-40B4-BE49-F238E27FC236}">
                <a16:creationId xmlns:a16="http://schemas.microsoft.com/office/drawing/2014/main" id="{92BE5204-C859-2EB4-B4B2-386D28042560}"/>
              </a:ext>
            </a:extLst>
          </p:cNvPr>
          <p:cNvSpPr>
            <a:spLocks noGrp="1" noChangeArrowheads="1"/>
          </p:cNvSpPr>
          <p:nvPr>
            <p:ph type="body" idx="1"/>
          </p:nvPr>
        </p:nvSpPr>
        <p:spPr>
          <a:xfrm>
            <a:off x="1306513" y="1920875"/>
            <a:ext cx="7924800" cy="4114800"/>
          </a:xfrm>
        </p:spPr>
        <p:txBody>
          <a:bodyPr/>
          <a:lstStyle/>
          <a:p>
            <a:pPr marL="514367" indent="-514367" eaLnBrk="1">
              <a:buClr>
                <a:srgbClr val="0070C0"/>
              </a:buClr>
              <a:buFont typeface="Montserrat" panose="00000500000000000000" pitchFamily="2" charset="0"/>
              <a:buAutoNum type="arabicPeriod"/>
            </a:pPr>
            <a:r>
              <a:rPr lang="en-US" altLang="en-US" dirty="0"/>
              <a:t>NOFO Overview &amp; Eligibility​</a:t>
            </a:r>
          </a:p>
          <a:p>
            <a:pPr marL="514367" indent="-514367" eaLnBrk="1">
              <a:buClr>
                <a:srgbClr val="0070C0"/>
              </a:buClr>
              <a:buFont typeface="Montserrat" panose="00000500000000000000" pitchFamily="2" charset="0"/>
              <a:buAutoNum type="arabicPeriod"/>
            </a:pPr>
            <a:r>
              <a:rPr lang="en-US" altLang="en-US" dirty="0"/>
              <a:t>New Projects</a:t>
            </a:r>
          </a:p>
          <a:p>
            <a:pPr marL="514367" indent="-514367" eaLnBrk="1">
              <a:buClr>
                <a:srgbClr val="0070C0"/>
              </a:buClr>
              <a:buFont typeface="Montserrat" panose="00000500000000000000" pitchFamily="2" charset="0"/>
              <a:buAutoNum type="arabicPeriod"/>
            </a:pPr>
            <a:r>
              <a:rPr lang="en-US" altLang="en-US" dirty="0"/>
              <a:t>DV Bonus​</a:t>
            </a:r>
          </a:p>
          <a:p>
            <a:pPr marL="514367" indent="-514367" eaLnBrk="1">
              <a:buClr>
                <a:srgbClr val="0070C0"/>
              </a:buClr>
              <a:buFont typeface="Montserrat" panose="00000500000000000000" pitchFamily="2" charset="0"/>
              <a:buAutoNum type="arabicPeriod"/>
            </a:pPr>
            <a:r>
              <a:rPr lang="en-US" altLang="en-US" dirty="0"/>
              <a:t>Ranking and Priority Overview​</a:t>
            </a:r>
          </a:p>
          <a:p>
            <a:pPr marL="514367" indent="-514367" eaLnBrk="1">
              <a:buClr>
                <a:srgbClr val="0070C0"/>
              </a:buClr>
              <a:buFont typeface="Montserrat" panose="00000500000000000000" pitchFamily="2" charset="0"/>
              <a:buAutoNum type="arabicPeriod"/>
            </a:pPr>
            <a:r>
              <a:rPr lang="en-US" altLang="en-US" dirty="0"/>
              <a:t>Timeline ​&amp; Deadlines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a:extLst>
              <a:ext uri="{FF2B5EF4-FFF2-40B4-BE49-F238E27FC236}">
                <a16:creationId xmlns:a16="http://schemas.microsoft.com/office/drawing/2014/main" id="{7B7FE44D-6E9D-06A3-B773-7D407F78FDE8}"/>
              </a:ext>
            </a:extLst>
          </p:cNvPr>
          <p:cNvSpPr>
            <a:spLocks noGrp="1" noChangeArrowheads="1"/>
          </p:cNvSpPr>
          <p:nvPr>
            <p:ph type="title"/>
          </p:nvPr>
        </p:nvSpPr>
        <p:spPr>
          <a:xfrm>
            <a:off x="3017839" y="301627"/>
            <a:ext cx="6557962" cy="1262063"/>
          </a:xfrm>
        </p:spPr>
        <p:txBody>
          <a:bodyPr/>
          <a:lstStyle/>
          <a:p>
            <a:pPr eaLnBrk="1"/>
            <a:r>
              <a:rPr lang="en-US" altLang="en-US"/>
              <a:t>Project Application Reviews</a:t>
            </a:r>
          </a:p>
        </p:txBody>
      </p:sp>
      <p:sp>
        <p:nvSpPr>
          <p:cNvPr id="25603" name="Content Placeholder 2">
            <a:extLst>
              <a:ext uri="{FF2B5EF4-FFF2-40B4-BE49-F238E27FC236}">
                <a16:creationId xmlns:a16="http://schemas.microsoft.com/office/drawing/2014/main" id="{97D2E84A-11DA-4185-F7C2-7DD47B0B0474}"/>
              </a:ext>
            </a:extLst>
          </p:cNvPr>
          <p:cNvSpPr>
            <a:spLocks noGrp="1" noChangeArrowheads="1"/>
          </p:cNvSpPr>
          <p:nvPr>
            <p:ph idx="1"/>
          </p:nvPr>
        </p:nvSpPr>
        <p:spPr/>
        <p:txBody>
          <a:bodyPr/>
          <a:lstStyle/>
          <a:p>
            <a:pPr marL="0" indent="0" eaLnBrk="1">
              <a:defRPr/>
            </a:pPr>
            <a:r>
              <a:rPr lang="en-US" altLang="en-US" dirty="0">
                <a:solidFill>
                  <a:srgbClr val="1B75BC"/>
                </a:solidFill>
                <a:ea typeface="+mn-ea"/>
              </a:rPr>
              <a:t>Reviews take place prior to scoring &amp; ranking:</a:t>
            </a:r>
          </a:p>
          <a:p>
            <a:pPr marL="914430" lvl="1" indent="-514367" eaLnBrk="1">
              <a:buFont typeface="Times New Roman" panose="02020603050405020304" pitchFamily="18" charset="0"/>
              <a:buAutoNum type="arabicPeriod"/>
              <a:defRPr/>
            </a:pPr>
            <a:r>
              <a:rPr lang="en-US" altLang="en-US">
                <a:ea typeface="+mn-ea"/>
              </a:rPr>
              <a:t>Eligibility Threshold Review</a:t>
            </a:r>
          </a:p>
          <a:p>
            <a:pPr marL="1771709" lvl="3" indent="-514367" eaLnBrk="1">
              <a:buFont typeface="Times New Roman" panose="02020603050405020304" pitchFamily="18" charset="0"/>
              <a:buAutoNum type="arabicPeriod"/>
              <a:defRPr/>
            </a:pPr>
            <a:r>
              <a:rPr lang="en-US" altLang="en-US">
                <a:ea typeface="+mn-ea"/>
              </a:rPr>
              <a:t>All renewal and new projects</a:t>
            </a:r>
          </a:p>
          <a:p>
            <a:pPr marL="914430" lvl="1" indent="-514367" eaLnBrk="1">
              <a:buFont typeface="Times New Roman" panose="02020603050405020304" pitchFamily="18" charset="0"/>
              <a:buAutoNum type="arabicPeriod"/>
              <a:defRPr/>
            </a:pPr>
            <a:r>
              <a:rPr lang="en-US" altLang="en-US">
                <a:ea typeface="+mn-ea"/>
              </a:rPr>
              <a:t>Quality Review</a:t>
            </a:r>
          </a:p>
          <a:p>
            <a:pPr marL="1771709" lvl="3" indent="-514367" eaLnBrk="1">
              <a:buFont typeface="Times New Roman" panose="02020603050405020304" pitchFamily="18" charset="0"/>
              <a:buAutoNum type="arabicPeriod"/>
              <a:defRPr/>
            </a:pPr>
            <a:r>
              <a:rPr lang="en-US" altLang="en-US">
                <a:ea typeface="+mn-ea"/>
              </a:rPr>
              <a:t>All new projects</a:t>
            </a:r>
          </a:p>
          <a:p>
            <a:pPr marL="1771709" lvl="3" indent="-514367" eaLnBrk="1">
              <a:buFont typeface="Times New Roman" panose="02020603050405020304" pitchFamily="18" charset="0"/>
              <a:buAutoNum type="arabicPeriod"/>
              <a:defRPr/>
            </a:pPr>
            <a:endParaRPr lang="en-US" altLang="en-US">
              <a:ea typeface="+mn-ea"/>
            </a:endParaRPr>
          </a:p>
          <a:p>
            <a:pPr marL="0" indent="0" eaLnBrk="1">
              <a:defRPr/>
            </a:pPr>
            <a:r>
              <a:rPr lang="en-US" altLang="en-US" sz="2000">
                <a:ea typeface="+mn-ea"/>
              </a:rPr>
              <a:t>Projects that do not meet either the eligibility or quality review will be rejected </a:t>
            </a:r>
            <a:r>
              <a:rPr lang="en-US" altLang="en-US" sz="2000" dirty="0">
                <a:ea typeface="+mn-ea"/>
              </a:rPr>
              <a:t>and notified by the Collaborative Applicant (HCD) via email.</a:t>
            </a:r>
          </a:p>
          <a:p>
            <a:pPr marL="1771709" lvl="3" indent="-514367" eaLnBrk="1">
              <a:buFont typeface="Times New Roman" panose="02020603050405020304" pitchFamily="18" charset="0"/>
              <a:buAutoNum type="arabicPeriod"/>
              <a:defRPr/>
            </a:pPr>
            <a:endParaRPr lang="en-US" altLang="en-US">
              <a:ea typeface="+mn-ea"/>
            </a:endParaRPr>
          </a:p>
          <a:p>
            <a:pPr marL="1257342" lvl="3" indent="0" eaLnBrk="1">
              <a:defRPr/>
            </a:pPr>
            <a:endParaRPr lang="en-US" altLang="en-US">
              <a:ea typeface="+mn-ea"/>
            </a:endParaRPr>
          </a:p>
          <a:p>
            <a:pPr marL="1257342" lvl="3" indent="0" eaLnBrk="1">
              <a:defRPr/>
            </a:pPr>
            <a:endParaRPr lang="en-US" altLang="en-US">
              <a:ea typeface="+mn-ea"/>
            </a:endParaRPr>
          </a:p>
          <a:p>
            <a:pPr marL="1314494" lvl="2" indent="-514367" eaLnBrk="1">
              <a:buFont typeface="Times New Roman" panose="02020603050405020304" pitchFamily="18" charset="0"/>
              <a:buAutoNum type="arabicPeriod"/>
              <a:defRPr/>
            </a:pPr>
            <a:endParaRPr lang="en-US" altLang="en-US">
              <a:ea typeface="+mn-ea"/>
            </a:endParaRPr>
          </a:p>
          <a:p>
            <a:pPr marL="800126" lvl="2" indent="0" eaLnBrk="1">
              <a:defRPr/>
            </a:pPr>
            <a:endParaRPr lang="en-US" altLang="en-US">
              <a:ea typeface="+mn-ea"/>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a:extLst>
              <a:ext uri="{FF2B5EF4-FFF2-40B4-BE49-F238E27FC236}">
                <a16:creationId xmlns:a16="http://schemas.microsoft.com/office/drawing/2014/main" id="{CA8F5A46-1AC0-FFE4-EB58-77D58771700C}"/>
              </a:ext>
            </a:extLst>
          </p:cNvPr>
          <p:cNvSpPr>
            <a:spLocks noGrp="1" noChangeArrowheads="1"/>
          </p:cNvSpPr>
          <p:nvPr>
            <p:ph type="title"/>
          </p:nvPr>
        </p:nvSpPr>
        <p:spPr>
          <a:xfrm>
            <a:off x="3017839" y="301627"/>
            <a:ext cx="6557962" cy="1262063"/>
          </a:xfrm>
        </p:spPr>
        <p:txBody>
          <a:bodyPr/>
          <a:lstStyle/>
          <a:p>
            <a:pPr eaLnBrk="1"/>
            <a:r>
              <a:rPr lang="en-US" altLang="en-US"/>
              <a:t>New Project Scoring</a:t>
            </a:r>
          </a:p>
        </p:txBody>
      </p:sp>
      <p:sp>
        <p:nvSpPr>
          <p:cNvPr id="27651" name="Content Placeholder 2">
            <a:extLst>
              <a:ext uri="{FF2B5EF4-FFF2-40B4-BE49-F238E27FC236}">
                <a16:creationId xmlns:a16="http://schemas.microsoft.com/office/drawing/2014/main" id="{3C52C0D3-1EC5-AC3F-763D-1B9929F38E93}"/>
              </a:ext>
            </a:extLst>
          </p:cNvPr>
          <p:cNvSpPr>
            <a:spLocks noGrp="1" noChangeArrowheads="1"/>
          </p:cNvSpPr>
          <p:nvPr>
            <p:ph idx="1"/>
          </p:nvPr>
        </p:nvSpPr>
        <p:spPr>
          <a:xfrm>
            <a:off x="530225" y="1920876"/>
            <a:ext cx="9069388" cy="4449762"/>
          </a:xfrm>
        </p:spPr>
        <p:txBody>
          <a:bodyPr/>
          <a:lstStyle/>
          <a:p>
            <a:pPr marL="457215" indent="-457215" eaLnBrk="1">
              <a:buFont typeface="+mj-lt"/>
              <a:buAutoNum type="arabicPeriod"/>
            </a:pPr>
            <a:r>
              <a:rPr lang="en-US" altLang="en-US" sz="2000" dirty="0">
                <a:latin typeface="Calibri" panose="020F0502020204030204" pitchFamily="34" charset="0"/>
              </a:rPr>
              <a:t>A CoC </a:t>
            </a:r>
            <a:r>
              <a:rPr lang="en-US" altLang="en-US" sz="2000" b="1" dirty="0">
                <a:latin typeface="Calibri" panose="020F0502020204030204" pitchFamily="34" charset="0"/>
              </a:rPr>
              <a:t>New Project Review Committee </a:t>
            </a:r>
            <a:r>
              <a:rPr lang="en-US" altLang="en-US" sz="2000" dirty="0">
                <a:latin typeface="Calibri" panose="020F0502020204030204" pitchFamily="34" charset="0"/>
              </a:rPr>
              <a:t>will review and score all new project applications. </a:t>
            </a:r>
          </a:p>
          <a:p>
            <a:pPr marL="857279" lvl="1" indent="-457215" eaLnBrk="1">
              <a:buFont typeface="Arial" panose="020B0604020202020204" pitchFamily="34" charset="0"/>
              <a:buChar char="•"/>
            </a:pPr>
            <a:r>
              <a:rPr lang="en-US" altLang="en-US" sz="1600" dirty="0">
                <a:solidFill>
                  <a:srgbClr val="004586"/>
                </a:solidFill>
                <a:latin typeface="Calibri" panose="020F0502020204030204" pitchFamily="34" charset="0"/>
              </a:rPr>
              <a:t>Due to limited availability of CoC and DV bonus funds, new projects will be scored against each other to determine the order in which new project(s) will be included in the ranking based on funding availability. </a:t>
            </a:r>
          </a:p>
          <a:p>
            <a:pPr marL="857279" lvl="1" indent="-457215" eaLnBrk="1">
              <a:buFont typeface="Arial" panose="020B0604020202020204" pitchFamily="34" charset="0"/>
              <a:buChar char="•"/>
            </a:pPr>
            <a:r>
              <a:rPr lang="en-US" altLang="en-US" sz="1600" dirty="0">
                <a:solidFill>
                  <a:srgbClr val="004586"/>
                </a:solidFill>
                <a:latin typeface="Calibri" panose="020F0502020204030204" pitchFamily="34" charset="0"/>
              </a:rPr>
              <a:t>Maximum point values will only be awarded if applicant fully responds to all parts of each rating criteria. Partial point values will be awarded if applicant effectively responds to parts of each rating criteria. </a:t>
            </a:r>
          </a:p>
          <a:p>
            <a:pPr marL="400064" lvl="1" indent="0" eaLnBrk="1"/>
            <a:r>
              <a:rPr lang="en-US" altLang="en-US" sz="2000" dirty="0">
                <a:solidFill>
                  <a:srgbClr val="004586"/>
                </a:solidFill>
                <a:latin typeface="Calibri" panose="020F0502020204030204" pitchFamily="34" charset="0"/>
              </a:rPr>
              <a:t>The </a:t>
            </a:r>
            <a:r>
              <a:rPr lang="en-US" altLang="en-US" sz="2000" b="1" dirty="0">
                <a:solidFill>
                  <a:srgbClr val="004586"/>
                </a:solidFill>
                <a:latin typeface="Calibri" panose="020F0502020204030204" pitchFamily="34" charset="0"/>
              </a:rPr>
              <a:t>CoC Executive Committee</a:t>
            </a:r>
            <a:r>
              <a:rPr lang="en-US" altLang="en-US" sz="2000" dirty="0">
                <a:solidFill>
                  <a:srgbClr val="004586"/>
                </a:solidFill>
                <a:latin typeface="Calibri" panose="020F0502020204030204" pitchFamily="34" charset="0"/>
              </a:rPr>
              <a:t>, as the governing board, will review and approve the scoring, ranking, rejection, and reduction of all new and renewal project applications on the Project Priority Listing prior to submission to HUD.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E56D5-01D7-3A67-A8D5-0B012A09C21E}"/>
            </a:ext>
          </a:extLst>
        </p:cNvPr>
        <p:cNvGrpSpPr/>
        <p:nvPr/>
      </p:nvGrpSpPr>
      <p:grpSpPr>
        <a:xfrm>
          <a:off x="0" y="0"/>
          <a:ext cx="0" cy="0"/>
          <a:chOff x="0" y="0"/>
          <a:chExt cx="0" cy="0"/>
        </a:xfrm>
      </p:grpSpPr>
      <p:sp>
        <p:nvSpPr>
          <p:cNvPr id="27650" name="Rectangle 1">
            <a:extLst>
              <a:ext uri="{FF2B5EF4-FFF2-40B4-BE49-F238E27FC236}">
                <a16:creationId xmlns:a16="http://schemas.microsoft.com/office/drawing/2014/main" id="{9589183A-8C30-48CF-D026-55C9CE4EBD80}"/>
              </a:ext>
            </a:extLst>
          </p:cNvPr>
          <p:cNvSpPr>
            <a:spLocks noGrp="1" noChangeArrowheads="1"/>
          </p:cNvSpPr>
          <p:nvPr>
            <p:ph type="title"/>
          </p:nvPr>
        </p:nvSpPr>
        <p:spPr>
          <a:xfrm>
            <a:off x="812799" y="233893"/>
            <a:ext cx="9011357" cy="1262063"/>
          </a:xfrm>
        </p:spPr>
        <p:txBody>
          <a:bodyPr/>
          <a:lstStyle/>
          <a:p>
            <a:pPr eaLnBrk="1"/>
            <a:r>
              <a:rPr lang="en-US" altLang="en-US" sz="4000" dirty="0"/>
              <a:t>Project Scoring and Ranking Criteria</a:t>
            </a:r>
          </a:p>
        </p:txBody>
      </p:sp>
      <p:pic>
        <p:nvPicPr>
          <p:cNvPr id="6" name="Picture 5" descr="Graphical user interface, text, application&#10;&#10;AI-generated content may be incorrect.">
            <a:hlinkClick r:id="rId3"/>
            <a:extLst>
              <a:ext uri="{FF2B5EF4-FFF2-40B4-BE49-F238E27FC236}">
                <a16:creationId xmlns:a16="http://schemas.microsoft.com/office/drawing/2014/main" id="{90B263AF-45B3-712F-B9CF-808A5A37108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22913" y="2407319"/>
            <a:ext cx="2641396" cy="3439188"/>
          </a:xfrm>
          <a:prstGeom prst="rect">
            <a:avLst/>
          </a:prstGeom>
          <a:effectLst>
            <a:outerShdw blurRad="50800" dist="38100" dir="2700000" algn="tl" rotWithShape="0">
              <a:prstClr val="black">
                <a:alpha val="40000"/>
              </a:prstClr>
            </a:outerShdw>
          </a:effectLst>
        </p:spPr>
      </p:pic>
      <p:sp>
        <p:nvSpPr>
          <p:cNvPr id="7" name="TextBox 6">
            <a:extLst>
              <a:ext uri="{FF2B5EF4-FFF2-40B4-BE49-F238E27FC236}">
                <a16:creationId xmlns:a16="http://schemas.microsoft.com/office/drawing/2014/main" id="{A0652705-54BA-7DE4-3807-AA3C729FC00E}"/>
              </a:ext>
            </a:extLst>
          </p:cNvPr>
          <p:cNvSpPr txBox="1"/>
          <p:nvPr/>
        </p:nvSpPr>
        <p:spPr>
          <a:xfrm>
            <a:off x="297746" y="1371780"/>
            <a:ext cx="6625167" cy="5386090"/>
          </a:xfrm>
          <a:prstGeom prst="rect">
            <a:avLst/>
          </a:prstGeom>
          <a:noFill/>
        </p:spPr>
        <p:txBody>
          <a:bodyPr wrap="square" rtlCol="0">
            <a:spAutoFit/>
          </a:bodyPr>
          <a:lstStyle/>
          <a:p>
            <a:pPr algn="ctr"/>
            <a:r>
              <a:rPr lang="en-US" sz="2000" b="1" dirty="0">
                <a:solidFill>
                  <a:srgbClr val="094C7E"/>
                </a:solidFill>
                <a:latin typeface="+mj-lt"/>
              </a:rPr>
              <a:t>Key Points: </a:t>
            </a:r>
          </a:p>
          <a:p>
            <a:pPr algn="ctr"/>
            <a:endParaRPr lang="en-US" dirty="0">
              <a:latin typeface="+mj-lt"/>
            </a:endParaRPr>
          </a:p>
          <a:p>
            <a:pPr marL="285750" indent="-285750">
              <a:buFont typeface="Arial" panose="020B0604020202020204" pitchFamily="34" charset="0"/>
              <a:buChar char="•"/>
            </a:pPr>
            <a:r>
              <a:rPr lang="en-US" dirty="0"/>
              <a:t>Renewal projects that have been in operation for less than a year and have not yet submitted an APR will be automatically awarded the APR points and scored on the project application and narrative related questions for the project type.</a:t>
            </a:r>
          </a:p>
          <a:p>
            <a:pPr marL="285750" indent="-285750">
              <a:buFont typeface="Arial" panose="020B0604020202020204" pitchFamily="34" charset="0"/>
              <a:buChar char="•"/>
            </a:pPr>
            <a:r>
              <a:rPr lang="en-US" dirty="0"/>
              <a:t>Renewal project applications must meet one of the following project components:</a:t>
            </a:r>
          </a:p>
          <a:p>
            <a:pPr marL="1028700" lvl="1">
              <a:buFont typeface="Arial" panose="020B0604020202020204" pitchFamily="34" charset="0"/>
              <a:buChar char="•"/>
            </a:pPr>
            <a:r>
              <a:rPr lang="en-US" dirty="0"/>
              <a:t>PH-PSH</a:t>
            </a:r>
          </a:p>
          <a:p>
            <a:pPr marL="1028700" lvl="1">
              <a:buFont typeface="Arial" panose="020B0604020202020204" pitchFamily="34" charset="0"/>
              <a:buChar char="•"/>
            </a:pPr>
            <a:r>
              <a:rPr lang="en-US" dirty="0"/>
              <a:t>SSO-CE</a:t>
            </a:r>
          </a:p>
          <a:p>
            <a:pPr marL="1028700" lvl="1">
              <a:buFont typeface="Arial" panose="020B0604020202020204" pitchFamily="34" charset="0"/>
              <a:buChar char="•"/>
            </a:pPr>
            <a:r>
              <a:rPr lang="en-US" dirty="0"/>
              <a:t>HMIS</a:t>
            </a:r>
          </a:p>
          <a:p>
            <a:pPr marL="1028700" lvl="1">
              <a:buFont typeface="Arial" panose="020B0604020202020204" pitchFamily="34" charset="0"/>
              <a:buChar char="•"/>
            </a:pPr>
            <a:r>
              <a:rPr lang="en-US" b="1" dirty="0"/>
              <a:t>PH-RRH renewal projects that are ineligible to transition to the Transitional component</a:t>
            </a:r>
          </a:p>
          <a:p>
            <a:pPr marL="285750" indent="-285750">
              <a:buFont typeface="Arial" panose="020B0604020202020204" pitchFamily="34" charset="0"/>
              <a:buChar char="•"/>
            </a:pPr>
            <a:r>
              <a:rPr lang="en-US" dirty="0"/>
              <a:t>New project applications must meet one of the following project components:</a:t>
            </a:r>
          </a:p>
          <a:p>
            <a:pPr marL="1028700" lvl="1">
              <a:buFont typeface="Arial" panose="020B0604020202020204" pitchFamily="34" charset="0"/>
              <a:buChar char="•"/>
            </a:pPr>
            <a:r>
              <a:rPr lang="en-US" dirty="0"/>
              <a:t>SSO</a:t>
            </a:r>
          </a:p>
          <a:p>
            <a:pPr marL="1028700" lvl="1">
              <a:buFont typeface="Arial" panose="020B0604020202020204" pitchFamily="34" charset="0"/>
              <a:buChar char="•"/>
            </a:pPr>
            <a:r>
              <a:rPr lang="en-US" dirty="0"/>
              <a:t>Transitional</a:t>
            </a:r>
          </a:p>
          <a:p>
            <a:pPr marL="1028700" lvl="1">
              <a:buFont typeface="Arial" panose="020B0604020202020204" pitchFamily="34" charset="0"/>
              <a:buChar char="•"/>
            </a:pPr>
            <a:r>
              <a:rPr lang="en-US" dirty="0"/>
              <a:t>CoC Planning</a:t>
            </a:r>
            <a:endParaRPr lang="en-US" dirty="0">
              <a:latin typeface="+mj-lt"/>
            </a:endParaRPr>
          </a:p>
        </p:txBody>
      </p:sp>
    </p:spTree>
    <p:extLst>
      <p:ext uri="{BB962C8B-B14F-4D97-AF65-F5344CB8AC3E}">
        <p14:creationId xmlns:p14="http://schemas.microsoft.com/office/powerpoint/2010/main" val="36607905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2B36724C-8A56-B079-DE36-E53C1C83F772}"/>
              </a:ext>
            </a:extLst>
          </p:cNvPr>
          <p:cNvSpPr>
            <a:spLocks noGrp="1" noChangeArrowheads="1"/>
          </p:cNvSpPr>
          <p:nvPr>
            <p:ph type="title"/>
          </p:nvPr>
        </p:nvSpPr>
        <p:spPr>
          <a:xfrm>
            <a:off x="925516" y="1265241"/>
            <a:ext cx="8694737" cy="3144837"/>
          </a:xfrm>
        </p:spPr>
        <p:txBody>
          <a:bodyPr/>
          <a:lstStyle/>
          <a:p>
            <a:pPr algn="ctr" eaLnBrk="1"/>
            <a:r>
              <a:rPr lang="en-US" altLang="en-US"/>
              <a:t>Timeline &amp; Deadlines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a:extLst>
              <a:ext uri="{FF2B5EF4-FFF2-40B4-BE49-F238E27FC236}">
                <a16:creationId xmlns:a16="http://schemas.microsoft.com/office/drawing/2014/main" id="{41245167-BE95-21C5-0754-BA3D3DCEC89F}"/>
              </a:ext>
            </a:extLst>
          </p:cNvPr>
          <p:cNvSpPr>
            <a:spLocks noGrp="1" noChangeArrowheads="1"/>
          </p:cNvSpPr>
          <p:nvPr>
            <p:ph type="title"/>
          </p:nvPr>
        </p:nvSpPr>
        <p:spPr>
          <a:xfrm>
            <a:off x="3017839" y="301627"/>
            <a:ext cx="6557962" cy="1262063"/>
          </a:xfrm>
        </p:spPr>
        <p:txBody>
          <a:bodyPr/>
          <a:lstStyle/>
          <a:p>
            <a:pPr eaLnBrk="1"/>
            <a:r>
              <a:rPr lang="en-US" altLang="en-US"/>
              <a:t>HUD Requirements</a:t>
            </a:r>
          </a:p>
        </p:txBody>
      </p:sp>
      <p:sp>
        <p:nvSpPr>
          <p:cNvPr id="4" name="Rectangle 2">
            <a:extLst>
              <a:ext uri="{FF2B5EF4-FFF2-40B4-BE49-F238E27FC236}">
                <a16:creationId xmlns:a16="http://schemas.microsoft.com/office/drawing/2014/main" id="{BB80ABD5-C29B-6674-2ED9-08EDED992D4A}"/>
              </a:ext>
            </a:extLst>
          </p:cNvPr>
          <p:cNvSpPr txBox="1">
            <a:spLocks noChangeArrowheads="1"/>
          </p:cNvSpPr>
          <p:nvPr/>
        </p:nvSpPr>
        <p:spPr bwMode="auto">
          <a:xfrm>
            <a:off x="565151" y="1951038"/>
            <a:ext cx="9010650" cy="4114800"/>
          </a:xfrm>
          <a:prstGeom prst="rect">
            <a:avLst/>
          </a:prstGeom>
          <a:noFill/>
          <a:ln>
            <a:noFill/>
          </a:ln>
          <a:effectLst/>
        </p:spPr>
        <p:txBody>
          <a:bodyPr lIns="0" tIns="0" rIns="0" bIns="0"/>
          <a:lstStyle>
            <a:lvl1pPr marL="342900" indent="-342900">
              <a:lnSpc>
                <a:spcPct val="102000"/>
              </a:lnSpc>
              <a:spcAft>
                <a:spcPts val="1413"/>
              </a:spcAft>
              <a:buClr>
                <a:srgbClr val="000000"/>
              </a:buClr>
              <a:buSzPct val="100000"/>
              <a:buFont typeface="Times New Roman" panose="02020603050405020304" pitchFamily="18" charset="0"/>
              <a:defRPr sz="32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800100" indent="-342900">
              <a:lnSpc>
                <a:spcPct val="102000"/>
              </a:lnSpc>
              <a:spcAft>
                <a:spcPts val="1138"/>
              </a:spcAft>
              <a:buClr>
                <a:srgbClr val="000000"/>
              </a:buClr>
              <a:buSzPct val="100000"/>
              <a:buFont typeface="Times New Roman" panose="02020603050405020304" pitchFamily="18" charset="0"/>
              <a:defRPr sz="28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a:lnSpc>
                <a:spcPct val="102000"/>
              </a:lnSpc>
              <a:spcAft>
                <a:spcPts val="850"/>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a:lnSpc>
                <a:spcPct val="102000"/>
              </a:lnSpc>
              <a:spcAft>
                <a:spcPts val="575"/>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a:lnSpc>
                <a:spcPct val="102000"/>
              </a:lnSpc>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eaLnBrk="1">
              <a:buClr>
                <a:srgbClr val="1B75BC"/>
              </a:buClr>
              <a:buFont typeface="Arial" panose="020B0604020202020204" pitchFamily="34" charset="0"/>
              <a:buChar char="•"/>
            </a:pPr>
            <a:r>
              <a:rPr lang="en-US" altLang="en-US" sz="2400" dirty="0"/>
              <a:t>Applicants submit via e-snaps no later than December 10</a:t>
            </a:r>
            <a:r>
              <a:rPr lang="en-US" altLang="en-US" sz="2400" baseline="30000" dirty="0"/>
              <a:t>th</a:t>
            </a:r>
            <a:r>
              <a:rPr lang="en-US" altLang="en-US" sz="2400" dirty="0"/>
              <a:t>, 2025 ​</a:t>
            </a:r>
          </a:p>
          <a:p>
            <a:pPr lvl="1" eaLnBrk="1">
              <a:buClr>
                <a:srgbClr val="1B75BC"/>
              </a:buClr>
              <a:buFont typeface="Courier New" panose="02070309020205020404" pitchFamily="49" charset="0"/>
              <a:buChar char="o"/>
            </a:pPr>
            <a:r>
              <a:rPr lang="en-US" altLang="en-US" sz="2000" dirty="0"/>
              <a:t>Applications submitted after the submission deadline will not be considered. ​</a:t>
            </a:r>
          </a:p>
          <a:p>
            <a:pPr eaLnBrk="1">
              <a:buClr>
                <a:srgbClr val="1B75BC"/>
              </a:buClr>
              <a:buFont typeface="Arial" panose="020B0604020202020204" pitchFamily="34" charset="0"/>
              <a:buChar char="•"/>
            </a:pPr>
            <a:r>
              <a:rPr lang="en-US" altLang="en-US" sz="2400" dirty="0"/>
              <a:t>Applicants will be notified of inclusion, rejection, or reduction by December 29</a:t>
            </a:r>
            <a:r>
              <a:rPr lang="en-US" altLang="en-US" sz="2400" baseline="30000" dirty="0"/>
              <a:t>th</a:t>
            </a:r>
            <a:r>
              <a:rPr lang="en-US" altLang="en-US" sz="2400" dirty="0"/>
              <a:t>, 2025. ​</a:t>
            </a:r>
            <a:r>
              <a:rPr lang="en-US" altLang="en-US" sz="1800" i="1" dirty="0"/>
              <a:t>(To meet HUD’s deadline of no later than 15 days before HUD’s submission deadline.) ​</a:t>
            </a:r>
          </a:p>
          <a:p>
            <a:pPr lvl="1" eaLnBrk="1">
              <a:buClr>
                <a:srgbClr val="1B75BC"/>
              </a:buClr>
              <a:buFont typeface="Courier New" panose="02070309020205020404" pitchFamily="49" charset="0"/>
              <a:buChar char="o"/>
            </a:pPr>
            <a:r>
              <a:rPr lang="en-US" altLang="en-US" sz="2000" dirty="0"/>
              <a:t>If rejected or reduced, the project applicant must be notified in writing with a reason for the decision. </a:t>
            </a:r>
            <a:endParaRPr lang="en-US" altLang="en-US" sz="2000" b="1" dirty="0">
              <a:solidFill>
                <a:srgbClr val="FEB13F"/>
              </a:solidFill>
            </a:endParaRPr>
          </a:p>
          <a:p>
            <a:pPr lvl="1" eaLnBrk="1">
              <a:buClr>
                <a:srgbClr val="1B75BC"/>
              </a:buClr>
              <a:buFont typeface="Courier New" panose="02070309020205020404" pitchFamily="49" charset="0"/>
              <a:buChar char="o"/>
            </a:pPr>
            <a:endParaRPr lang="en-US" altLang="en-US" sz="2000" b="1" i="1" dirty="0">
              <a:solidFill>
                <a:srgbClr val="FEB13F"/>
              </a:solidFill>
            </a:endParaRPr>
          </a:p>
          <a:p>
            <a:pPr marL="457215" lvl="1" indent="0" eaLnBrk="1">
              <a:buClr>
                <a:srgbClr val="1B75BC"/>
              </a:buClr>
            </a:pPr>
            <a:r>
              <a:rPr lang="en-US" altLang="en-US" sz="2000" i="1" dirty="0">
                <a:solidFill>
                  <a:schemeClr val="tx1"/>
                </a:solidFill>
              </a:rPr>
              <a:t>Considering the requirements stated, the following schedule applies (next slide):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a:extLst>
              <a:ext uri="{FF2B5EF4-FFF2-40B4-BE49-F238E27FC236}">
                <a16:creationId xmlns:a16="http://schemas.microsoft.com/office/drawing/2014/main" id="{A366396F-A270-1528-E1E5-D500D37CEF6F}"/>
              </a:ext>
            </a:extLst>
          </p:cNvPr>
          <p:cNvSpPr>
            <a:spLocks noGrp="1" noChangeArrowheads="1"/>
          </p:cNvSpPr>
          <p:nvPr>
            <p:ph type="title"/>
          </p:nvPr>
        </p:nvSpPr>
        <p:spPr>
          <a:xfrm>
            <a:off x="2554097" y="215600"/>
            <a:ext cx="6557962" cy="1262063"/>
          </a:xfrm>
        </p:spPr>
        <p:txBody>
          <a:bodyPr/>
          <a:lstStyle/>
          <a:p>
            <a:pPr eaLnBrk="1"/>
            <a:r>
              <a:rPr lang="en-US" altLang="en-US" dirty="0"/>
              <a:t>Bucks County Deadlines</a:t>
            </a:r>
          </a:p>
        </p:txBody>
      </p:sp>
      <p:graphicFrame>
        <p:nvGraphicFramePr>
          <p:cNvPr id="4" name="Table 3">
            <a:extLst>
              <a:ext uri="{FF2B5EF4-FFF2-40B4-BE49-F238E27FC236}">
                <a16:creationId xmlns:a16="http://schemas.microsoft.com/office/drawing/2014/main" id="{BD25A8FD-D396-A8EB-894E-DF12378BCA8D}"/>
              </a:ext>
            </a:extLst>
          </p:cNvPr>
          <p:cNvGraphicFramePr>
            <a:graphicFrameLocks noGrp="1"/>
          </p:cNvGraphicFramePr>
          <p:nvPr>
            <p:extLst>
              <p:ext uri="{D42A27DB-BD31-4B8C-83A1-F6EECF244321}">
                <p14:modId xmlns:p14="http://schemas.microsoft.com/office/powerpoint/2010/main" val="1095816549"/>
              </p:ext>
            </p:extLst>
          </p:nvPr>
        </p:nvGraphicFramePr>
        <p:xfrm>
          <a:off x="968566" y="1602063"/>
          <a:ext cx="8143492" cy="5314002"/>
        </p:xfrm>
        <a:graphic>
          <a:graphicData uri="http://schemas.openxmlformats.org/drawingml/2006/table">
            <a:tbl>
              <a:tblPr/>
              <a:tblGrid>
                <a:gridCol w="1534510">
                  <a:extLst>
                    <a:ext uri="{9D8B030D-6E8A-4147-A177-3AD203B41FA5}">
                      <a16:colId xmlns:a16="http://schemas.microsoft.com/office/drawing/2014/main" val="3942974425"/>
                    </a:ext>
                  </a:extLst>
                </a:gridCol>
                <a:gridCol w="6608982">
                  <a:extLst>
                    <a:ext uri="{9D8B030D-6E8A-4147-A177-3AD203B41FA5}">
                      <a16:colId xmlns:a16="http://schemas.microsoft.com/office/drawing/2014/main" val="594482694"/>
                    </a:ext>
                  </a:extLst>
                </a:gridCol>
              </a:tblGrid>
              <a:tr h="763632">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November 17th</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F6"/>
                    </a:solidFill>
                  </a:tcPr>
                </a:tc>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2024 CoC NOFO and CoC Local Program Competition Deadlines are distributed via the CoC email distribution list and posted to the CoC Housing Link website​</a:t>
                      </a:r>
                      <a:endParaRPr kumimoji="0" lang="en-US" altLang="en-US" sz="15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endParaRP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F6"/>
                    </a:solidFill>
                  </a:tcPr>
                </a:tc>
                <a:extLst>
                  <a:ext uri="{0D108BD9-81ED-4DB2-BD59-A6C34878D82A}">
                    <a16:rowId xmlns:a16="http://schemas.microsoft.com/office/drawing/2014/main" val="1624784817"/>
                  </a:ext>
                </a:extLst>
              </a:tr>
              <a:tr h="603546">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December 3rd </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CDCDEC"/>
                    </a:solidFill>
                  </a:tcPr>
                </a:tc>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Project Applicants must email Notice of Intent to Apply to </a:t>
                      </a:r>
                      <a:r>
                        <a:rPr kumimoji="0" lang="en-US" altLang="en-US" sz="1500" b="0" i="0" u="sng"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hcd@buckscounty.org​</a:t>
                      </a:r>
                      <a:r>
                        <a:rPr kumimoji="0" lang="en-US" altLang="en-US" sz="1500" b="0" i="0" u="sng" strike="noStrike" cap="none" normalizeH="0" baseline="0" dirty="0" err="1">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hlinkClick r:id="rId3"/>
                        </a:rPr>
                        <a:t>rg</a:t>
                      </a:r>
                      <a:endParaRPr kumimoji="0" lang="en-US" altLang="en-US" sz="1500" b="0"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endParaRP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CDCDEC"/>
                    </a:solidFill>
                  </a:tcPr>
                </a:tc>
                <a:extLst>
                  <a:ext uri="{0D108BD9-81ED-4DB2-BD59-A6C34878D82A}">
                    <a16:rowId xmlns:a16="http://schemas.microsoft.com/office/drawing/2014/main" val="3215727768"/>
                  </a:ext>
                </a:extLst>
              </a:tr>
              <a:tr h="603546">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December 10th</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F6"/>
                    </a:solidFill>
                  </a:tcPr>
                </a:tc>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Project Applicant must submit completed Project Application in e-snaps. </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F6"/>
                    </a:solidFill>
                  </a:tcPr>
                </a:tc>
                <a:extLst>
                  <a:ext uri="{0D108BD9-81ED-4DB2-BD59-A6C34878D82A}">
                    <a16:rowId xmlns:a16="http://schemas.microsoft.com/office/drawing/2014/main" val="748599256"/>
                  </a:ext>
                </a:extLst>
              </a:tr>
              <a:tr h="7778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December 11</a:t>
                      </a:r>
                      <a:r>
                        <a:rPr kumimoji="0" lang="en-US" altLang="en-US" sz="1700" b="1" i="0" u="none" strike="noStrike" cap="none" normalizeH="0" baseline="3000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th</a:t>
                      </a: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- 16</a:t>
                      </a:r>
                      <a:r>
                        <a:rPr kumimoji="0" lang="en-US" altLang="en-US" sz="1700" b="1" i="0" u="none" strike="noStrike" cap="none" normalizeH="0" baseline="3000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th</a:t>
                      </a: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  </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CDCDE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CoC New Project Review Committee reviews and scores new project applications.</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CDCDEC"/>
                    </a:solidFill>
                  </a:tcPr>
                </a:tc>
                <a:extLst>
                  <a:ext uri="{0D108BD9-81ED-4DB2-BD59-A6C34878D82A}">
                    <a16:rowId xmlns:a16="http://schemas.microsoft.com/office/drawing/2014/main" val="4156499244"/>
                  </a:ext>
                </a:extLst>
              </a:tr>
              <a:tr h="777876">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December 19</a:t>
                      </a:r>
                      <a:r>
                        <a:rPr kumimoji="0" lang="en-US" altLang="en-US" sz="1700" b="1" i="0" u="none" strike="noStrike" cap="none" normalizeH="0" baseline="3000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th</a:t>
                      </a: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 </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F6"/>
                    </a:solidFill>
                  </a:tcPr>
                </a:tc>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CoC Executive Committee completes review of scoring and ranking and votes on inclusion, exclusion, and ranking of Project Applications for Priority Listing​</a:t>
                      </a:r>
                      <a:endParaRPr kumimoji="0" lang="en-US" altLang="en-US" sz="1500" b="0"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endParaRP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F6"/>
                    </a:solidFill>
                  </a:tcPr>
                </a:tc>
                <a:extLst>
                  <a:ext uri="{0D108BD9-81ED-4DB2-BD59-A6C34878D82A}">
                    <a16:rowId xmlns:a16="http://schemas.microsoft.com/office/drawing/2014/main" val="2855164111"/>
                  </a:ext>
                </a:extLst>
              </a:tr>
              <a:tr h="1009650">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December 29</a:t>
                      </a:r>
                      <a:r>
                        <a:rPr kumimoji="0" lang="en-US" altLang="en-US" sz="1700" b="1" i="0" u="none" strike="noStrike" cap="none" normalizeH="0" baseline="3000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th</a:t>
                      </a: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 </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CoC Collaborative Applicant (Housing &amp; Community Development) notifies Project Applicants via email on inclusion or rejection in Bucks County CoC’s Consolidated Application Priority Listing​.</a:t>
                      </a:r>
                      <a:endParaRPr kumimoji="0" lang="en-US" altLang="en-US" sz="1500" b="0"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endParaRP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625894258"/>
                  </a:ext>
                </a:extLst>
              </a:tr>
              <a:tr h="777876">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January 12</a:t>
                      </a:r>
                      <a:r>
                        <a:rPr kumimoji="0" lang="en-US" altLang="en-US" sz="1700" b="1" i="0" u="none" strike="noStrike" cap="none" normalizeH="0" baseline="3000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th</a:t>
                      </a:r>
                      <a:r>
                        <a:rPr kumimoji="0" lang="en-US" altLang="en-US" sz="1700" b="1"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 </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F6"/>
                    </a:solidFill>
                  </a:tcPr>
                </a:tc>
                <a:tc>
                  <a:txBody>
                    <a:bodyPr/>
                    <a:lstStyle>
                      <a:lvl1pPr>
                        <a:lnSpc>
                          <a:spcPct val="102000"/>
                        </a:lnSpc>
                        <a:spcAft>
                          <a:spcPts val="1413"/>
                        </a:spcAft>
                        <a:buClr>
                          <a:srgbClr val="000000"/>
                        </a:buClr>
                        <a:buSzPct val="100000"/>
                        <a:buFont typeface="Times New Roman" panose="02020603050405020304" pitchFamily="18" charset="0"/>
                        <a:defRPr sz="28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marL="457200">
                        <a:lnSpc>
                          <a:spcPct val="102000"/>
                        </a:lnSpc>
                        <a:spcAft>
                          <a:spcPts val="1138"/>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marL="914400">
                        <a:lnSpc>
                          <a:spcPct val="102000"/>
                        </a:lnSpc>
                        <a:spcAft>
                          <a:spcPts val="850"/>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marL="1371600">
                        <a:lnSpc>
                          <a:spcPct val="102000"/>
                        </a:lnSpc>
                        <a:spcAft>
                          <a:spcPts val="575"/>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marL="1828800">
                        <a:lnSpc>
                          <a:spcPct val="102000"/>
                        </a:lnSpc>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indent="-228600" eaLnBrk="0" fontAlgn="base" hangingPunct="0">
                        <a:lnSpc>
                          <a:spcPct val="102000"/>
                        </a:lnSpc>
                        <a:spcBef>
                          <a:spcPct val="0"/>
                        </a:spcBef>
                        <a:spcAft>
                          <a:spcPts val="288"/>
                        </a:spcAft>
                        <a:buClr>
                          <a:srgbClr val="000000"/>
                        </a:buClr>
                        <a:buSzPct val="100000"/>
                        <a:buFont typeface="Times New Roman" panose="02020603050405020304" pitchFamily="18" charset="0"/>
                        <a:defRPr>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Montserrat" panose="00000500000000000000" pitchFamily="2" charset="0"/>
                          <a:ea typeface="Arial Unicode MS" panose="020B0604020202020204" pitchFamily="34" charset="-128"/>
                          <a:cs typeface="Arial Unicode MS" panose="020B0604020202020204" pitchFamily="34" charset="-128"/>
                        </a:rPr>
                        <a:t>CoC Collaborative Applicant submits Bucks County CoC Consolidated Application, inclusive of all Project Applications and Priority Listing, to HUD via e-snaps.</a:t>
                      </a:r>
                    </a:p>
                  </a:txBody>
                  <a:tcPr marT="38862" marB="38862" anchor="ct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E8E8F6"/>
                    </a:solidFill>
                  </a:tcPr>
                </a:tc>
                <a:extLst>
                  <a:ext uri="{0D108BD9-81ED-4DB2-BD59-A6C34878D82A}">
                    <a16:rowId xmlns:a16="http://schemas.microsoft.com/office/drawing/2014/main" val="3582343210"/>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DBD820A4-3BE2-A7B5-44F2-BF33C2BFEB8C}"/>
              </a:ext>
            </a:extLst>
          </p:cNvPr>
          <p:cNvSpPr>
            <a:spLocks noGrp="1" noChangeArrowheads="1"/>
          </p:cNvSpPr>
          <p:nvPr>
            <p:ph type="title"/>
          </p:nvPr>
        </p:nvSpPr>
        <p:spPr>
          <a:xfrm>
            <a:off x="2494051" y="2550414"/>
            <a:ext cx="5092522" cy="1479720"/>
          </a:xfrm>
        </p:spPr>
        <p:txBody>
          <a:bodyPr/>
          <a:lstStyle/>
          <a:p>
            <a:pPr algn="ctr" eaLnBrk="1"/>
            <a:r>
              <a:rPr lang="en-US" altLang="en-US" dirty="0"/>
              <a:t>Questions?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a:extLst>
              <a:ext uri="{FF2B5EF4-FFF2-40B4-BE49-F238E27FC236}">
                <a16:creationId xmlns:a16="http://schemas.microsoft.com/office/drawing/2014/main" id="{8414EA8B-A57C-A5FF-82EE-667A7584E684}"/>
              </a:ext>
            </a:extLst>
          </p:cNvPr>
          <p:cNvSpPr>
            <a:spLocks noGrp="1" noChangeArrowheads="1"/>
          </p:cNvSpPr>
          <p:nvPr>
            <p:ph type="title"/>
          </p:nvPr>
        </p:nvSpPr>
        <p:spPr>
          <a:xfrm>
            <a:off x="3017839" y="301627"/>
            <a:ext cx="6557962" cy="1262063"/>
          </a:xfrm>
        </p:spPr>
        <p:txBody>
          <a:bodyPr/>
          <a:lstStyle/>
          <a:p>
            <a:pPr eaLnBrk="1"/>
            <a:r>
              <a:rPr lang="en-US" altLang="en-US"/>
              <a:t>Resources</a:t>
            </a:r>
          </a:p>
        </p:txBody>
      </p:sp>
      <p:sp>
        <p:nvSpPr>
          <p:cNvPr id="49155" name="Rectangle 2">
            <a:extLst>
              <a:ext uri="{FF2B5EF4-FFF2-40B4-BE49-F238E27FC236}">
                <a16:creationId xmlns:a16="http://schemas.microsoft.com/office/drawing/2014/main" id="{FB0EABE0-A99B-BA02-6739-ACAB3449BA7E}"/>
              </a:ext>
            </a:extLst>
          </p:cNvPr>
          <p:cNvSpPr txBox="1">
            <a:spLocks noChangeArrowheads="1"/>
          </p:cNvSpPr>
          <p:nvPr/>
        </p:nvSpPr>
        <p:spPr bwMode="auto">
          <a:xfrm>
            <a:off x="680520" y="4462055"/>
            <a:ext cx="9031917" cy="21375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t"/>
          <a:lstStyle>
            <a:lvl1pPr marL="342900" indent="-342900">
              <a:lnSpc>
                <a:spcPct val="102000"/>
              </a:lnSpc>
              <a:spcAft>
                <a:spcPts val="1413"/>
              </a:spcAft>
              <a:buClr>
                <a:srgbClr val="000000"/>
              </a:buClr>
              <a:buSzPct val="100000"/>
              <a:buFont typeface="Times New Roman" panose="02020603050405020304" pitchFamily="18" charset="0"/>
              <a:defRPr sz="32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a:lnSpc>
                <a:spcPct val="102000"/>
              </a:lnSpc>
              <a:spcAft>
                <a:spcPts val="1138"/>
              </a:spcAft>
              <a:buClr>
                <a:srgbClr val="000000"/>
              </a:buClr>
              <a:buSzPct val="100000"/>
              <a:buFont typeface="Times New Roman" panose="02020603050405020304" pitchFamily="18" charset="0"/>
              <a:defRPr sz="28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a:lnSpc>
                <a:spcPct val="102000"/>
              </a:lnSpc>
              <a:spcAft>
                <a:spcPts val="850"/>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a:lnSpc>
                <a:spcPct val="102000"/>
              </a:lnSpc>
              <a:spcAft>
                <a:spcPts val="575"/>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a:lnSpc>
                <a:spcPct val="102000"/>
              </a:lnSpc>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indent="0" eaLnBrk="1">
              <a:buClr>
                <a:srgbClr val="1B75BC"/>
              </a:buClr>
            </a:pPr>
            <a:r>
              <a:rPr lang="en-US" altLang="en-US" sz="2400" dirty="0"/>
              <a:t>For any questions, email: </a:t>
            </a:r>
            <a:r>
              <a:rPr lang="en-US" altLang="en-US" sz="2400" b="1" u="sng" dirty="0">
                <a:solidFill>
                  <a:srgbClr val="FEB13F"/>
                </a:solidFill>
              </a:rPr>
              <a:t>hcd@buckscounty.org​ </a:t>
            </a:r>
            <a:endParaRPr lang="en-US" altLang="en-US" sz="2400" dirty="0"/>
          </a:p>
          <a:p>
            <a:pPr lvl="1" eaLnBrk="1">
              <a:buClr>
                <a:srgbClr val="1B75BC"/>
              </a:buClr>
              <a:buFont typeface="Arial" panose="020B0604020202020204" pitchFamily="34" charset="0"/>
              <a:buChar char="•"/>
            </a:pPr>
            <a:r>
              <a:rPr lang="en-US" altLang="en-US" sz="1800" dirty="0">
                <a:solidFill>
                  <a:srgbClr val="004586"/>
                </a:solidFill>
                <a:latin typeface="Montserrat"/>
                <a:ea typeface="Arial Unicode MS"/>
                <a:cs typeface="Arial Unicode MS"/>
              </a:rPr>
              <a:t>HUD NOFO: </a:t>
            </a:r>
            <a:r>
              <a:rPr lang="en-US" sz="1800" dirty="0">
                <a:solidFill>
                  <a:srgbClr val="004586"/>
                </a:solidFill>
                <a:hlinkClick r:id="rId3">
                  <a:extLst>
                    <a:ext uri="{A12FA001-AC4F-418D-AE19-62706E023703}">
                      <ahyp:hlinkClr xmlns:ahyp="http://schemas.microsoft.com/office/drawing/2018/hyperlinkcolor" val="tx"/>
                    </a:ext>
                  </a:extLst>
                </a:hlinkClick>
              </a:rPr>
              <a:t>Search Results Detail | Grants.gov</a:t>
            </a:r>
            <a:endParaRPr lang="en-US" altLang="en-US" sz="1800" dirty="0">
              <a:solidFill>
                <a:srgbClr val="004586"/>
              </a:solidFill>
              <a:latin typeface="Montserrat"/>
              <a:ea typeface="Arial Unicode MS"/>
              <a:cs typeface="Arial Unicode MS"/>
            </a:endParaRPr>
          </a:p>
          <a:p>
            <a:pPr lvl="1" eaLnBrk="1">
              <a:buClr>
                <a:srgbClr val="1B75BC"/>
              </a:buClr>
              <a:buFont typeface="Arial" panose="020B0604020202020204" pitchFamily="34" charset="0"/>
              <a:buChar char="•"/>
            </a:pPr>
            <a:r>
              <a:rPr lang="en-US" altLang="en-US" sz="1800" dirty="0" err="1">
                <a:solidFill>
                  <a:srgbClr val="004586"/>
                </a:solidFill>
                <a:latin typeface="Montserrat"/>
                <a:ea typeface="Arial Unicode MS"/>
                <a:cs typeface="Arial Unicode MS"/>
              </a:rPr>
              <a:t>E-snaps</a:t>
            </a:r>
            <a:r>
              <a:rPr lang="en-US" altLang="en-US" sz="1800" dirty="0">
                <a:solidFill>
                  <a:srgbClr val="004586"/>
                </a:solidFill>
                <a:latin typeface="Montserrat"/>
                <a:ea typeface="Arial Unicode MS"/>
                <a:cs typeface="Arial Unicode MS"/>
              </a:rPr>
              <a:t> toolkit: </a:t>
            </a:r>
            <a:r>
              <a:rPr lang="en-US" altLang="en-US" sz="1800" dirty="0">
                <a:solidFill>
                  <a:srgbClr val="004586"/>
                </a:solidFill>
                <a:latin typeface="Montserrat"/>
                <a:ea typeface="Arial Unicode MS"/>
                <a:cs typeface="Arial Unicode MS"/>
                <a:hlinkClick r:id="rId4">
                  <a:extLst>
                    <a:ext uri="{A12FA001-AC4F-418D-AE19-62706E023703}">
                      <ahyp:hlinkClr xmlns:ahyp="http://schemas.microsoft.com/office/drawing/2018/hyperlinkcolor" val="tx"/>
                    </a:ext>
                  </a:extLst>
                </a:hlinkClick>
              </a:rPr>
              <a:t>https://www.hudexchange.info/resource/6170/esnaps-101-toolkit/</a:t>
            </a:r>
            <a:r>
              <a:rPr lang="en-US" altLang="en-US" sz="1800" dirty="0">
                <a:solidFill>
                  <a:srgbClr val="004586"/>
                </a:solidFill>
                <a:latin typeface="Montserrat"/>
                <a:ea typeface="Arial Unicode MS"/>
                <a:cs typeface="Arial Unicode MS"/>
              </a:rPr>
              <a:t>  ​</a:t>
            </a:r>
            <a:endParaRPr lang="en-US" altLang="en-US" sz="1800" b="1" dirty="0">
              <a:solidFill>
                <a:srgbClr val="004586"/>
              </a:solidFill>
              <a:latin typeface="Montserrat"/>
              <a:ea typeface="Arial Unicode MS"/>
              <a:cs typeface="Arial Unicode MS"/>
            </a:endParaRPr>
          </a:p>
        </p:txBody>
      </p:sp>
      <p:sp>
        <p:nvSpPr>
          <p:cNvPr id="4" name="Rectangle 2">
            <a:extLst>
              <a:ext uri="{FF2B5EF4-FFF2-40B4-BE49-F238E27FC236}">
                <a16:creationId xmlns:a16="http://schemas.microsoft.com/office/drawing/2014/main" id="{867FA690-CE37-499B-BBF7-F4ED127ACDC3}"/>
              </a:ext>
            </a:extLst>
          </p:cNvPr>
          <p:cNvSpPr txBox="1">
            <a:spLocks noChangeArrowheads="1"/>
          </p:cNvSpPr>
          <p:nvPr/>
        </p:nvSpPr>
        <p:spPr bwMode="auto">
          <a:xfrm>
            <a:off x="680518" y="1952574"/>
            <a:ext cx="9010650" cy="25094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342900" indent="-342900">
              <a:lnSpc>
                <a:spcPct val="102000"/>
              </a:lnSpc>
              <a:spcAft>
                <a:spcPts val="1413"/>
              </a:spcAft>
              <a:buClr>
                <a:srgbClr val="000000"/>
              </a:buClr>
              <a:buSzPct val="100000"/>
              <a:buFont typeface="Times New Roman" panose="02020603050405020304" pitchFamily="18" charset="0"/>
              <a:defRPr sz="3200">
                <a:solidFill>
                  <a:srgbClr val="004586"/>
                </a:solidFill>
                <a:latin typeface="Montserrat" panose="00000500000000000000" pitchFamily="2" charset="0"/>
                <a:ea typeface="Arial Unicode MS" panose="020B0604020202020204" pitchFamily="34" charset="-128"/>
                <a:cs typeface="Arial Unicode MS" panose="020B0604020202020204" pitchFamily="34" charset="-128"/>
              </a:defRPr>
            </a:lvl1pPr>
            <a:lvl2pPr>
              <a:lnSpc>
                <a:spcPct val="102000"/>
              </a:lnSpc>
              <a:spcAft>
                <a:spcPts val="1138"/>
              </a:spcAft>
              <a:buClr>
                <a:srgbClr val="000000"/>
              </a:buClr>
              <a:buSzPct val="100000"/>
              <a:buFont typeface="Times New Roman" panose="02020603050405020304" pitchFamily="18" charset="0"/>
              <a:defRPr sz="28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2pPr>
            <a:lvl3pPr>
              <a:lnSpc>
                <a:spcPct val="102000"/>
              </a:lnSpc>
              <a:spcAft>
                <a:spcPts val="850"/>
              </a:spcAft>
              <a:buClr>
                <a:srgbClr val="000000"/>
              </a:buClr>
              <a:buSzPct val="100000"/>
              <a:buFont typeface="Times New Roman" panose="02020603050405020304" pitchFamily="18" charset="0"/>
              <a:defRPr sz="24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3pPr>
            <a:lvl4pPr>
              <a:lnSpc>
                <a:spcPct val="102000"/>
              </a:lnSpc>
              <a:spcAft>
                <a:spcPts val="575"/>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4pPr>
            <a:lvl5pPr>
              <a:lnSpc>
                <a:spcPct val="102000"/>
              </a:lnSpc>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102000"/>
              </a:lnSpc>
              <a:spcBef>
                <a:spcPct val="0"/>
              </a:spcBef>
              <a:spcAft>
                <a:spcPts val="288"/>
              </a:spcAft>
              <a:buClr>
                <a:srgbClr val="000000"/>
              </a:buClr>
              <a:buSzPct val="100000"/>
              <a:buFont typeface="Times New Roman" panose="02020603050405020304" pitchFamily="18" charset="0"/>
              <a:defRPr sz="2000">
                <a:solidFill>
                  <a:srgbClr val="000000"/>
                </a:solidFill>
                <a:latin typeface="Montserrat" panose="00000500000000000000" pitchFamily="2" charset="0"/>
                <a:ea typeface="Arial Unicode MS" panose="020B0604020202020204" pitchFamily="34" charset="-128"/>
                <a:cs typeface="Arial Unicode MS" panose="020B0604020202020204" pitchFamily="34" charset="-128"/>
              </a:defRPr>
            </a:lvl9pPr>
          </a:lstStyle>
          <a:p>
            <a:pPr marL="0" indent="0" eaLnBrk="1">
              <a:buClr>
                <a:srgbClr val="1B75BC"/>
              </a:buClr>
            </a:pPr>
            <a:r>
              <a:rPr lang="en-US" altLang="en-US" sz="2400" b="1" dirty="0"/>
              <a:t>Next Steps:</a:t>
            </a:r>
          </a:p>
          <a:p>
            <a:pPr marL="457215" indent="-457215" eaLnBrk="1">
              <a:buClr>
                <a:srgbClr val="1B75BC"/>
              </a:buClr>
              <a:buFont typeface="+mj-lt"/>
              <a:buAutoNum type="arabicPeriod"/>
            </a:pPr>
            <a:r>
              <a:rPr lang="en-US" altLang="en-US" sz="2400" dirty="0"/>
              <a:t>Email Intent to Apply by </a:t>
            </a:r>
            <a:r>
              <a:rPr lang="en-US" altLang="en-US" sz="2400" b="1" dirty="0">
                <a:solidFill>
                  <a:srgbClr val="FEB13F"/>
                </a:solidFill>
              </a:rPr>
              <a:t>December 3</a:t>
            </a:r>
            <a:r>
              <a:rPr lang="en-US" altLang="en-US" sz="2400" b="1" baseline="30000" dirty="0">
                <a:solidFill>
                  <a:srgbClr val="FEB13F"/>
                </a:solidFill>
              </a:rPr>
              <a:t>rd</a:t>
            </a:r>
            <a:r>
              <a:rPr lang="en-US" altLang="en-US" sz="2400" b="1" dirty="0">
                <a:solidFill>
                  <a:srgbClr val="FEB13F"/>
                </a:solidFill>
              </a:rPr>
              <a:t>, 2025 </a:t>
            </a:r>
            <a:r>
              <a:rPr lang="en-US" altLang="en-US" sz="2400" dirty="0"/>
              <a:t>to </a:t>
            </a:r>
            <a:r>
              <a:rPr lang="en-US" altLang="en-US" sz="2400" b="1" dirty="0">
                <a:solidFill>
                  <a:srgbClr val="FEB13F"/>
                </a:solidFill>
                <a:hlinkClick r:id="rId5">
                  <a:extLst>
                    <a:ext uri="{A12FA001-AC4F-418D-AE19-62706E023703}">
                      <ahyp:hlinkClr xmlns:ahyp="http://schemas.microsoft.com/office/drawing/2018/hyperlinkcolor" val="tx"/>
                    </a:ext>
                  </a:extLst>
                </a:hlinkClick>
              </a:rPr>
              <a:t>hcd@buckscounty.org</a:t>
            </a:r>
            <a:r>
              <a:rPr lang="en-US" altLang="en-US" sz="2400" b="1" dirty="0">
                <a:solidFill>
                  <a:srgbClr val="FEB13F"/>
                </a:solidFill>
              </a:rPr>
              <a:t>  </a:t>
            </a:r>
            <a:r>
              <a:rPr lang="en-US" altLang="en-US" sz="2400" b="1" dirty="0"/>
              <a:t>​</a:t>
            </a:r>
          </a:p>
          <a:p>
            <a:pPr marL="457215" indent="-457215" eaLnBrk="1">
              <a:buClr>
                <a:srgbClr val="1B75BC"/>
              </a:buClr>
              <a:buFont typeface="+mj-lt"/>
              <a:buAutoNum type="arabicPeriod"/>
            </a:pPr>
            <a:r>
              <a:rPr lang="en-US" altLang="en-US" sz="2400" dirty="0"/>
              <a:t>Submit completed project application in e-snaps by </a:t>
            </a:r>
            <a:r>
              <a:rPr lang="en-US" altLang="en-US" sz="2400" b="1" dirty="0">
                <a:solidFill>
                  <a:srgbClr val="FEB13F"/>
                </a:solidFill>
              </a:rPr>
              <a:t>December 10</a:t>
            </a:r>
            <a:r>
              <a:rPr lang="en-US" altLang="en-US" sz="2400" b="1" baseline="30000" dirty="0">
                <a:solidFill>
                  <a:srgbClr val="FEB13F"/>
                </a:solidFill>
              </a:rPr>
              <a:t>th</a:t>
            </a:r>
            <a:r>
              <a:rPr lang="en-US" altLang="en-US" sz="2400" b="1" dirty="0">
                <a:solidFill>
                  <a:srgbClr val="FEB13F"/>
                </a:solidFill>
              </a:rPr>
              <a:t>, 2025. </a:t>
            </a:r>
            <a:endParaRPr lang="en-US" altLang="en-US" sz="2000" i="1"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04C93DAE-2E79-931B-D802-F4E4BBA9C214}"/>
              </a:ext>
            </a:extLst>
          </p:cNvPr>
          <p:cNvSpPr>
            <a:spLocks noGrp="1" noChangeArrowheads="1"/>
          </p:cNvSpPr>
          <p:nvPr>
            <p:ph type="title"/>
          </p:nvPr>
        </p:nvSpPr>
        <p:spPr>
          <a:xfrm>
            <a:off x="3024628" y="2731911"/>
            <a:ext cx="4031367" cy="1778006"/>
          </a:xfrm>
        </p:spPr>
        <p:txBody>
          <a:bodyPr/>
          <a:lstStyle/>
          <a:p>
            <a:pPr algn="ctr" eaLnBrk="1"/>
            <a:r>
              <a:rPr lang="en-US" altLang="en-US" dirty="0"/>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a:extLst>
              <a:ext uri="{FF2B5EF4-FFF2-40B4-BE49-F238E27FC236}">
                <a16:creationId xmlns:a16="http://schemas.microsoft.com/office/drawing/2014/main" id="{0C15322C-80C4-A1AD-60FE-56E960893198}"/>
              </a:ext>
            </a:extLst>
          </p:cNvPr>
          <p:cNvSpPr>
            <a:spLocks noGrp="1" noChangeArrowheads="1"/>
          </p:cNvSpPr>
          <p:nvPr>
            <p:ph type="title"/>
          </p:nvPr>
        </p:nvSpPr>
        <p:spPr/>
        <p:txBody>
          <a:bodyPr/>
          <a:lstStyle/>
          <a:p>
            <a:pPr eaLnBrk="1"/>
            <a:r>
              <a:rPr lang="en-US" altLang="en-US" dirty="0"/>
              <a:t>NOFO Overview</a:t>
            </a:r>
          </a:p>
        </p:txBody>
      </p:sp>
      <p:sp>
        <p:nvSpPr>
          <p:cNvPr id="6" name="TextBox 5">
            <a:extLst>
              <a:ext uri="{FF2B5EF4-FFF2-40B4-BE49-F238E27FC236}">
                <a16:creationId xmlns:a16="http://schemas.microsoft.com/office/drawing/2014/main" id="{2CB3E56C-E8D4-4BDB-ABF1-AE01D8A9B699}"/>
              </a:ext>
            </a:extLst>
          </p:cNvPr>
          <p:cNvSpPr txBox="1"/>
          <p:nvPr/>
        </p:nvSpPr>
        <p:spPr>
          <a:xfrm>
            <a:off x="887413" y="1562100"/>
            <a:ext cx="8686800" cy="4801314"/>
          </a:xfrm>
          <a:prstGeom prst="rect">
            <a:avLst/>
          </a:prstGeom>
          <a:noFill/>
        </p:spPr>
        <p:txBody>
          <a:bodyPr>
            <a:spAutoFit/>
          </a:bodyPr>
          <a:lstStyle/>
          <a:p>
            <a:pPr eaLnBrk="1">
              <a:buClr>
                <a:srgbClr val="1B75BC"/>
              </a:buClr>
              <a:buSzPct val="100000"/>
              <a:buFont typeface="Arial" panose="020B0604020202020204" pitchFamily="34" charset="0"/>
              <a:buChar char="•"/>
            </a:pPr>
            <a:r>
              <a:rPr lang="en-US" altLang="en-US" dirty="0">
                <a:solidFill>
                  <a:srgbClr val="004586"/>
                </a:solidFill>
                <a:latin typeface="Montserrat" panose="00000500000000000000" pitchFamily="2" charset="0"/>
              </a:rPr>
              <a:t>On an annual basis, the U.S. Department of Housing and Urban Development (HUD) publishes a competition called the </a:t>
            </a:r>
            <a:r>
              <a:rPr lang="en-US" altLang="en-US" b="1" dirty="0">
                <a:solidFill>
                  <a:srgbClr val="FEB13F"/>
                </a:solidFill>
                <a:latin typeface="Montserrat" panose="00000500000000000000" pitchFamily="2" charset="0"/>
              </a:rPr>
              <a:t>Notice of Funding Opportunity (NOFO) </a:t>
            </a:r>
            <a:r>
              <a:rPr lang="en-US" altLang="en-US" dirty="0">
                <a:solidFill>
                  <a:srgbClr val="004586"/>
                </a:solidFill>
                <a:latin typeface="Montserrat" panose="00000500000000000000" pitchFamily="2" charset="0"/>
              </a:rPr>
              <a:t>for regional/local planning bodies known as Continuums of Care (CoC), to apply for federal funding for housing programs. </a:t>
            </a:r>
          </a:p>
          <a:p>
            <a:pPr eaLnBrk="1">
              <a:buClr>
                <a:srgbClr val="1B75BC"/>
              </a:buClr>
              <a:buSzPct val="100000"/>
              <a:buFont typeface="Arial" panose="020B0604020202020204" pitchFamily="34" charset="0"/>
              <a:buChar char="•"/>
            </a:pPr>
            <a:endParaRPr lang="en-US" altLang="en-US" dirty="0">
              <a:solidFill>
                <a:srgbClr val="004586"/>
              </a:solidFill>
              <a:latin typeface="Montserrat" panose="00000500000000000000" pitchFamily="2" charset="0"/>
            </a:endParaRPr>
          </a:p>
          <a:p>
            <a:pPr eaLnBrk="1">
              <a:buClr>
                <a:srgbClr val="1B75BC"/>
              </a:buClr>
              <a:buSzPct val="100000"/>
              <a:buFont typeface="Arial" panose="020B0604020202020204" pitchFamily="34" charset="0"/>
              <a:buChar char="•"/>
            </a:pPr>
            <a:r>
              <a:rPr lang="en-US" altLang="en-US" dirty="0">
                <a:solidFill>
                  <a:srgbClr val="004586"/>
                </a:solidFill>
                <a:latin typeface="Montserrat" panose="00000500000000000000" pitchFamily="2" charset="0"/>
              </a:rPr>
              <a:t>The </a:t>
            </a:r>
            <a:r>
              <a:rPr lang="en-US" altLang="en-US" b="1" dirty="0">
                <a:solidFill>
                  <a:srgbClr val="FEB13F"/>
                </a:solidFill>
                <a:latin typeface="Montserrat" panose="00000500000000000000" pitchFamily="2" charset="0"/>
              </a:rPr>
              <a:t>Continuum of Care (CoC) </a:t>
            </a:r>
            <a:r>
              <a:rPr lang="en-US" altLang="en-US" dirty="0">
                <a:solidFill>
                  <a:srgbClr val="004586"/>
                </a:solidFill>
                <a:latin typeface="Montserrat" panose="00000500000000000000" pitchFamily="2" charset="0"/>
              </a:rPr>
              <a:t>is the entity responsible for coordinating funding for local providers to deliver services and rental subsidies to individuals experiencing homelessness.  </a:t>
            </a:r>
          </a:p>
          <a:p>
            <a:pPr eaLnBrk="1">
              <a:buClr>
                <a:srgbClr val="1B75BC"/>
              </a:buClr>
              <a:buSzPct val="100000"/>
              <a:buFont typeface="Arial" panose="020B0604020202020204" pitchFamily="34" charset="0"/>
              <a:buChar char="•"/>
            </a:pPr>
            <a:endParaRPr lang="en-US" altLang="en-US" dirty="0">
              <a:solidFill>
                <a:srgbClr val="004586"/>
              </a:solidFill>
              <a:latin typeface="Montserrat" panose="00000500000000000000" pitchFamily="2" charset="0"/>
            </a:endParaRPr>
          </a:p>
          <a:p>
            <a:pPr eaLnBrk="1">
              <a:buClr>
                <a:srgbClr val="1B75BC"/>
              </a:buClr>
              <a:buSzPct val="100000"/>
              <a:buFont typeface="Arial" panose="020B0604020202020204" pitchFamily="34" charset="0"/>
              <a:buChar char="•"/>
            </a:pPr>
            <a:r>
              <a:rPr lang="en-US" altLang="en-US" dirty="0">
                <a:solidFill>
                  <a:srgbClr val="004586"/>
                </a:solidFill>
                <a:latin typeface="Montserrat" panose="00000500000000000000" pitchFamily="2" charset="0"/>
              </a:rPr>
              <a:t>The </a:t>
            </a:r>
            <a:r>
              <a:rPr lang="en-US" altLang="en-US" b="1" dirty="0">
                <a:solidFill>
                  <a:srgbClr val="FEB13F"/>
                </a:solidFill>
                <a:latin typeface="Montserrat" panose="00000500000000000000" pitchFamily="2" charset="0"/>
              </a:rPr>
              <a:t>Bucks County Department of Housing &amp; Community Development (HCD) </a:t>
            </a:r>
            <a:r>
              <a:rPr lang="en-US" altLang="en-US" dirty="0">
                <a:solidFill>
                  <a:srgbClr val="004586"/>
                </a:solidFill>
                <a:latin typeface="Montserrat" panose="00000500000000000000" pitchFamily="2" charset="0"/>
              </a:rPr>
              <a:t>is the Collaborative Applicant, CoC Lead Agency, and HMIS Lead for the PA-511 Bristol, Bensalem/Bucks County CoC. </a:t>
            </a:r>
          </a:p>
          <a:p>
            <a:pPr eaLnBrk="1">
              <a:buClr>
                <a:srgbClr val="1B75BC"/>
              </a:buClr>
              <a:buSzPct val="100000"/>
              <a:buFont typeface="Arial" panose="020B0604020202020204" pitchFamily="34" charset="0"/>
              <a:buChar char="•"/>
            </a:pPr>
            <a:endParaRPr lang="en-US" altLang="en-US" dirty="0">
              <a:solidFill>
                <a:srgbClr val="004586"/>
              </a:solidFill>
              <a:latin typeface="Montserrat" panose="00000500000000000000" pitchFamily="2" charset="0"/>
            </a:endParaRPr>
          </a:p>
          <a:p>
            <a:pPr eaLnBrk="1">
              <a:buClr>
                <a:srgbClr val="1B75BC"/>
              </a:buClr>
              <a:buSzPct val="100000"/>
              <a:buFont typeface="Arial" panose="020B0604020202020204" pitchFamily="34" charset="0"/>
              <a:buChar char="•"/>
            </a:pPr>
            <a:r>
              <a:rPr lang="en-US" altLang="en-US" dirty="0">
                <a:solidFill>
                  <a:srgbClr val="004586"/>
                </a:solidFill>
                <a:latin typeface="Montserrat" panose="00000500000000000000" pitchFamily="2" charset="0"/>
              </a:rPr>
              <a:t>PA-511 Bucks County CoC (The Bucks County Housing Link) will solicit Requests for Applications from eligible organizations that wish to be considered as a new project in the </a:t>
            </a:r>
            <a:r>
              <a:rPr lang="en-US" altLang="en-US" b="1" dirty="0">
                <a:solidFill>
                  <a:srgbClr val="FEB13F"/>
                </a:solidFill>
                <a:latin typeface="Montserrat" panose="00000500000000000000" pitchFamily="2" charset="0"/>
              </a:rPr>
              <a:t>FY 25 Continuum of Care NOFO. </a:t>
            </a:r>
          </a:p>
        </p:txBody>
      </p:sp>
    </p:spTree>
    <p:extLst>
      <p:ext uri="{BB962C8B-B14F-4D97-AF65-F5344CB8AC3E}">
        <p14:creationId xmlns:p14="http://schemas.microsoft.com/office/powerpoint/2010/main" val="35973057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F40FB-C77E-AFCD-E9FC-A06B749633B6}"/>
              </a:ext>
            </a:extLst>
          </p:cNvPr>
          <p:cNvSpPr>
            <a:spLocks noGrp="1"/>
          </p:cNvSpPr>
          <p:nvPr>
            <p:ph type="title"/>
          </p:nvPr>
        </p:nvSpPr>
        <p:spPr/>
        <p:txBody>
          <a:bodyPr/>
          <a:lstStyle/>
          <a:p>
            <a:r>
              <a:rPr lang="en-US" dirty="0"/>
              <a:t>HUD NOFO Changes</a:t>
            </a:r>
          </a:p>
        </p:txBody>
      </p:sp>
      <p:sp>
        <p:nvSpPr>
          <p:cNvPr id="3" name="Content Placeholder 2">
            <a:extLst>
              <a:ext uri="{FF2B5EF4-FFF2-40B4-BE49-F238E27FC236}">
                <a16:creationId xmlns:a16="http://schemas.microsoft.com/office/drawing/2014/main" id="{B75729AB-8A3D-E8A7-CB03-03DAFCD1E0E6}"/>
              </a:ext>
            </a:extLst>
          </p:cNvPr>
          <p:cNvSpPr>
            <a:spLocks noGrp="1"/>
          </p:cNvSpPr>
          <p:nvPr>
            <p:ph idx="1"/>
          </p:nvPr>
        </p:nvSpPr>
        <p:spPr>
          <a:xfrm>
            <a:off x="157076" y="1528291"/>
            <a:ext cx="10037410" cy="2118779"/>
          </a:xfrm>
        </p:spPr>
        <p:txBody>
          <a:bodyPr/>
          <a:lstStyle/>
          <a:p>
            <a:pPr marL="0" indent="0"/>
            <a:r>
              <a:rPr lang="en-US" sz="2800" dirty="0"/>
              <a:t>Limits permanent housing projects to no more than 30% of CoC’s Annual Renewal Demand (ARD) = $643,011</a:t>
            </a:r>
          </a:p>
          <a:p>
            <a:pPr marL="1257342" lvl="2" indent="-457215">
              <a:buFont typeface="Arial" panose="020B0604020202020204" pitchFamily="34" charset="0"/>
              <a:buChar char="•"/>
            </a:pPr>
            <a:r>
              <a:rPr lang="en-US" sz="2000" dirty="0"/>
              <a:t>PH-PSH, PH-RRH, and Joint TH/RRH</a:t>
            </a:r>
          </a:p>
          <a:p>
            <a:pPr marL="1257342" lvl="2" indent="-457215">
              <a:buFont typeface="Arial" panose="020B0604020202020204" pitchFamily="34" charset="0"/>
              <a:buChar char="•"/>
            </a:pPr>
            <a:r>
              <a:rPr lang="en-US" sz="2000" dirty="0"/>
              <a:t>Current PH renewal funding is $1,623,320</a:t>
            </a:r>
          </a:p>
        </p:txBody>
      </p:sp>
      <p:sp>
        <p:nvSpPr>
          <p:cNvPr id="10" name="TextBox 9">
            <a:extLst>
              <a:ext uri="{FF2B5EF4-FFF2-40B4-BE49-F238E27FC236}">
                <a16:creationId xmlns:a16="http://schemas.microsoft.com/office/drawing/2014/main" id="{D21E554D-FA08-36FC-425C-13F85C92D95B}"/>
              </a:ext>
            </a:extLst>
          </p:cNvPr>
          <p:cNvSpPr txBox="1"/>
          <p:nvPr/>
        </p:nvSpPr>
        <p:spPr>
          <a:xfrm>
            <a:off x="1116630" y="6424991"/>
            <a:ext cx="5170310" cy="369332"/>
          </a:xfrm>
          <a:prstGeom prst="rect">
            <a:avLst/>
          </a:prstGeom>
          <a:noFill/>
        </p:spPr>
        <p:txBody>
          <a:bodyPr wrap="square">
            <a:spAutoFit/>
          </a:bodyPr>
          <a:lstStyle/>
          <a:p>
            <a:r>
              <a:rPr lang="en-US" dirty="0">
                <a:solidFill>
                  <a:srgbClr val="004586"/>
                </a:solidFill>
              </a:rPr>
              <a:t>SSO-SO,SSO-CE, SSO Stand Alone, TH</a:t>
            </a:r>
          </a:p>
        </p:txBody>
      </p:sp>
      <p:sp>
        <p:nvSpPr>
          <p:cNvPr id="12" name="TextBox 11">
            <a:extLst>
              <a:ext uri="{FF2B5EF4-FFF2-40B4-BE49-F238E27FC236}">
                <a16:creationId xmlns:a16="http://schemas.microsoft.com/office/drawing/2014/main" id="{60A05F01-94DD-AE51-345A-043E92FCC4EA}"/>
              </a:ext>
            </a:extLst>
          </p:cNvPr>
          <p:cNvSpPr txBox="1"/>
          <p:nvPr/>
        </p:nvSpPr>
        <p:spPr>
          <a:xfrm>
            <a:off x="5455666" y="6408070"/>
            <a:ext cx="3675502" cy="369332"/>
          </a:xfrm>
          <a:prstGeom prst="rect">
            <a:avLst/>
          </a:prstGeom>
          <a:noFill/>
        </p:spPr>
        <p:txBody>
          <a:bodyPr wrap="square">
            <a:spAutoFit/>
          </a:bodyPr>
          <a:lstStyle/>
          <a:p>
            <a:r>
              <a:rPr lang="en-US" dirty="0">
                <a:solidFill>
                  <a:srgbClr val="FEB13F"/>
                </a:solidFill>
              </a:rPr>
              <a:t>PSH, RRH, Joint TH-RH Projects</a:t>
            </a:r>
          </a:p>
        </p:txBody>
      </p:sp>
      <p:grpSp>
        <p:nvGrpSpPr>
          <p:cNvPr id="17" name="Group 16">
            <a:extLst>
              <a:ext uri="{FF2B5EF4-FFF2-40B4-BE49-F238E27FC236}">
                <a16:creationId xmlns:a16="http://schemas.microsoft.com/office/drawing/2014/main" id="{0C90881F-46E8-469F-2BAD-C6B6E0C719E8}"/>
              </a:ext>
            </a:extLst>
          </p:cNvPr>
          <p:cNvGrpSpPr/>
          <p:nvPr/>
        </p:nvGrpSpPr>
        <p:grpSpPr>
          <a:xfrm>
            <a:off x="948268" y="3287465"/>
            <a:ext cx="3275718" cy="3172530"/>
            <a:chOff x="948268" y="3387275"/>
            <a:chExt cx="3275718" cy="3172530"/>
          </a:xfrm>
        </p:grpSpPr>
        <p:graphicFrame>
          <p:nvGraphicFramePr>
            <p:cNvPr id="8" name="Chart 7">
              <a:extLst>
                <a:ext uri="{FF2B5EF4-FFF2-40B4-BE49-F238E27FC236}">
                  <a16:creationId xmlns:a16="http://schemas.microsoft.com/office/drawing/2014/main" id="{DD678311-14B0-0B4D-26D6-2CC992B0DE95}"/>
                </a:ext>
              </a:extLst>
            </p:cNvPr>
            <p:cNvGraphicFramePr/>
            <p:nvPr>
              <p:extLst>
                <p:ext uri="{D42A27DB-BD31-4B8C-83A1-F6EECF244321}">
                  <p14:modId xmlns:p14="http://schemas.microsoft.com/office/powerpoint/2010/main" val="2661426311"/>
                </p:ext>
              </p:extLst>
            </p:nvPr>
          </p:nvGraphicFramePr>
          <p:xfrm>
            <a:off x="948268" y="3387275"/>
            <a:ext cx="3275718" cy="3172530"/>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8F5B0675-0318-2D6C-BEA9-18A10CA9EB9C}"/>
                </a:ext>
              </a:extLst>
            </p:cNvPr>
            <p:cNvSpPr txBox="1"/>
            <p:nvPr/>
          </p:nvSpPr>
          <p:spPr>
            <a:xfrm>
              <a:off x="1738488" y="4339902"/>
              <a:ext cx="1535289" cy="1323439"/>
            </a:xfrm>
            <a:prstGeom prst="rect">
              <a:avLst/>
            </a:prstGeom>
            <a:noFill/>
          </p:spPr>
          <p:txBody>
            <a:bodyPr wrap="square" rtlCol="0">
              <a:spAutoFit/>
            </a:bodyPr>
            <a:lstStyle/>
            <a:p>
              <a:pPr algn="ctr"/>
              <a:r>
                <a:rPr lang="en-US" sz="2000" b="1" dirty="0">
                  <a:solidFill>
                    <a:schemeClr val="bg1"/>
                  </a:solidFill>
                </a:rPr>
                <a:t>Current CoC Projects by Type</a:t>
              </a:r>
            </a:p>
          </p:txBody>
        </p:sp>
      </p:grpSp>
      <p:grpSp>
        <p:nvGrpSpPr>
          <p:cNvPr id="15" name="Group 14">
            <a:extLst>
              <a:ext uri="{FF2B5EF4-FFF2-40B4-BE49-F238E27FC236}">
                <a16:creationId xmlns:a16="http://schemas.microsoft.com/office/drawing/2014/main" id="{075752AB-914F-1F9B-7C15-4D5A5A7A0FF7}"/>
              </a:ext>
            </a:extLst>
          </p:cNvPr>
          <p:cNvGrpSpPr/>
          <p:nvPr/>
        </p:nvGrpSpPr>
        <p:grpSpPr>
          <a:xfrm>
            <a:off x="5896155" y="3353736"/>
            <a:ext cx="3275718" cy="3172530"/>
            <a:chOff x="5855449" y="3531214"/>
            <a:chExt cx="3275718" cy="3172530"/>
          </a:xfrm>
        </p:grpSpPr>
        <p:graphicFrame>
          <p:nvGraphicFramePr>
            <p:cNvPr id="6" name="Chart 5">
              <a:extLst>
                <a:ext uri="{FF2B5EF4-FFF2-40B4-BE49-F238E27FC236}">
                  <a16:creationId xmlns:a16="http://schemas.microsoft.com/office/drawing/2014/main" id="{48D2E0EE-5FC4-D887-E93E-FEF28852C3E2}"/>
                </a:ext>
              </a:extLst>
            </p:cNvPr>
            <p:cNvGraphicFramePr/>
            <p:nvPr>
              <p:extLst>
                <p:ext uri="{D42A27DB-BD31-4B8C-83A1-F6EECF244321}">
                  <p14:modId xmlns:p14="http://schemas.microsoft.com/office/powerpoint/2010/main" val="432492336"/>
                </p:ext>
              </p:extLst>
            </p:nvPr>
          </p:nvGraphicFramePr>
          <p:xfrm>
            <a:off x="5855449" y="3531214"/>
            <a:ext cx="3275718" cy="317253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id="{C753671E-F3AE-EECC-10C6-F94888F93AAE}"/>
                </a:ext>
              </a:extLst>
            </p:cNvPr>
            <p:cNvSpPr txBox="1"/>
            <p:nvPr/>
          </p:nvSpPr>
          <p:spPr>
            <a:xfrm>
              <a:off x="6725664" y="4429809"/>
              <a:ext cx="1535289" cy="1631216"/>
            </a:xfrm>
            <a:prstGeom prst="rect">
              <a:avLst/>
            </a:prstGeom>
            <a:noFill/>
          </p:spPr>
          <p:txBody>
            <a:bodyPr wrap="square" rtlCol="0">
              <a:spAutoFit/>
            </a:bodyPr>
            <a:lstStyle/>
            <a:p>
              <a:pPr algn="ctr"/>
              <a:r>
                <a:rPr lang="en-US" sz="2000" b="1" dirty="0">
                  <a:solidFill>
                    <a:schemeClr val="bg1"/>
                  </a:solidFill>
                </a:rPr>
                <a:t>2025 Required CoC Projects Type</a:t>
              </a:r>
            </a:p>
          </p:txBody>
        </p:sp>
      </p:grpSp>
    </p:spTree>
    <p:extLst>
      <p:ext uri="{BB962C8B-B14F-4D97-AF65-F5344CB8AC3E}">
        <p14:creationId xmlns:p14="http://schemas.microsoft.com/office/powerpoint/2010/main" val="1614270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B59B9-D25C-5763-4EC5-DEE4511A71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7DDE1C-2739-DB4B-E3D4-18CAD3963003}"/>
              </a:ext>
            </a:extLst>
          </p:cNvPr>
          <p:cNvSpPr>
            <a:spLocks noGrp="1"/>
          </p:cNvSpPr>
          <p:nvPr>
            <p:ph type="title"/>
          </p:nvPr>
        </p:nvSpPr>
        <p:spPr/>
        <p:txBody>
          <a:bodyPr/>
          <a:lstStyle/>
          <a:p>
            <a:r>
              <a:rPr lang="en-US" dirty="0"/>
              <a:t>HUD NOFO Changes</a:t>
            </a:r>
          </a:p>
        </p:txBody>
      </p:sp>
      <p:sp>
        <p:nvSpPr>
          <p:cNvPr id="3" name="Content Placeholder 2">
            <a:extLst>
              <a:ext uri="{FF2B5EF4-FFF2-40B4-BE49-F238E27FC236}">
                <a16:creationId xmlns:a16="http://schemas.microsoft.com/office/drawing/2014/main" id="{1224B1BD-31B5-0756-1FB9-949CA61AC12B}"/>
              </a:ext>
            </a:extLst>
          </p:cNvPr>
          <p:cNvSpPr>
            <a:spLocks noGrp="1"/>
          </p:cNvSpPr>
          <p:nvPr>
            <p:ph idx="1"/>
          </p:nvPr>
        </p:nvSpPr>
        <p:spPr>
          <a:xfrm>
            <a:off x="404811" y="1562106"/>
            <a:ext cx="9563277" cy="1093432"/>
          </a:xfrm>
        </p:spPr>
        <p:txBody>
          <a:bodyPr/>
          <a:lstStyle/>
          <a:p>
            <a:pPr marL="0" indent="0"/>
            <a:r>
              <a:rPr lang="en-US" sz="2800" dirty="0"/>
              <a:t>Tier 1 is equal to 30% of the CoC’s ARD = $643,011</a:t>
            </a:r>
          </a:p>
          <a:p>
            <a:pPr marL="1257342" lvl="2" indent="-457215">
              <a:buFont typeface="Arial" panose="020B0604020202020204" pitchFamily="34" charset="0"/>
              <a:buChar char="•"/>
            </a:pPr>
            <a:r>
              <a:rPr lang="en-US" sz="2000" dirty="0"/>
              <a:t>$1,500,360 of renewable funding will need to go into Tier 2</a:t>
            </a:r>
          </a:p>
        </p:txBody>
      </p:sp>
      <p:graphicFrame>
        <p:nvGraphicFramePr>
          <p:cNvPr id="7" name="Chart 6">
            <a:extLst>
              <a:ext uri="{FF2B5EF4-FFF2-40B4-BE49-F238E27FC236}">
                <a16:creationId xmlns:a16="http://schemas.microsoft.com/office/drawing/2014/main" id="{EF4DC22F-6BFB-C405-DC5C-F7E6A64404A5}"/>
              </a:ext>
            </a:extLst>
          </p:cNvPr>
          <p:cNvGraphicFramePr/>
          <p:nvPr>
            <p:extLst>
              <p:ext uri="{D42A27DB-BD31-4B8C-83A1-F6EECF244321}">
                <p14:modId xmlns:p14="http://schemas.microsoft.com/office/powerpoint/2010/main" val="3639543543"/>
              </p:ext>
            </p:extLst>
          </p:nvPr>
        </p:nvGraphicFramePr>
        <p:xfrm>
          <a:off x="1680103" y="2465917"/>
          <a:ext cx="6720417" cy="44802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17461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36DF7-06EE-81C8-E281-B8560DCE190C}"/>
              </a:ext>
            </a:extLst>
          </p:cNvPr>
          <p:cNvSpPr>
            <a:spLocks noGrp="1"/>
          </p:cNvSpPr>
          <p:nvPr>
            <p:ph type="title"/>
          </p:nvPr>
        </p:nvSpPr>
        <p:spPr/>
        <p:txBody>
          <a:bodyPr/>
          <a:lstStyle/>
          <a:p>
            <a:r>
              <a:rPr lang="en-US" dirty="0"/>
              <a:t>HUD NOFO Changes</a:t>
            </a:r>
          </a:p>
        </p:txBody>
      </p:sp>
      <p:sp>
        <p:nvSpPr>
          <p:cNvPr id="3" name="Content Placeholder 2">
            <a:extLst>
              <a:ext uri="{FF2B5EF4-FFF2-40B4-BE49-F238E27FC236}">
                <a16:creationId xmlns:a16="http://schemas.microsoft.com/office/drawing/2014/main" id="{1CA31E25-B57D-18F0-BEF0-94DE4545BA7A}"/>
              </a:ext>
            </a:extLst>
          </p:cNvPr>
          <p:cNvSpPr>
            <a:spLocks noGrp="1"/>
          </p:cNvSpPr>
          <p:nvPr>
            <p:ph idx="1"/>
          </p:nvPr>
        </p:nvSpPr>
        <p:spPr/>
        <p:txBody>
          <a:bodyPr/>
          <a:lstStyle/>
          <a:p>
            <a:pPr marL="457215" indent="-457215">
              <a:buFont typeface="Arial" panose="020B0604020202020204" pitchFamily="34" charset="0"/>
              <a:buChar char="•"/>
            </a:pPr>
            <a:r>
              <a:rPr lang="en-US" dirty="0"/>
              <a:t>Policy goals</a:t>
            </a:r>
          </a:p>
          <a:p>
            <a:pPr marL="857279" lvl="1" indent="-457215">
              <a:buFont typeface="Arial" panose="020B0604020202020204" pitchFamily="34" charset="0"/>
              <a:buChar char="•"/>
            </a:pPr>
            <a:r>
              <a:rPr lang="en-US" dirty="0"/>
              <a:t>End crisis of street homelessness</a:t>
            </a:r>
          </a:p>
          <a:p>
            <a:pPr marL="1257342" lvl="2" indent="-457215">
              <a:buFont typeface="Arial" panose="020B0604020202020204" pitchFamily="34" charset="0"/>
              <a:buChar char="•"/>
            </a:pPr>
            <a:r>
              <a:rPr lang="en-US" dirty="0"/>
              <a:t>Direct resources towards outreach, intervention, and assistance that helps people regain self-sufficiency</a:t>
            </a:r>
          </a:p>
          <a:p>
            <a:pPr marL="857279" lvl="1" indent="-457215">
              <a:buFont typeface="Arial" panose="020B0604020202020204" pitchFamily="34" charset="0"/>
              <a:buChar char="•"/>
            </a:pPr>
            <a:r>
              <a:rPr lang="en-US" dirty="0"/>
              <a:t>Prioritize Treatment and Recovery</a:t>
            </a:r>
          </a:p>
          <a:p>
            <a:pPr marL="1257342" lvl="2" indent="-457215">
              <a:buFont typeface="Arial" panose="020B0604020202020204" pitchFamily="34" charset="0"/>
              <a:buChar char="•"/>
            </a:pPr>
            <a:r>
              <a:rPr lang="en-US" dirty="0"/>
              <a:t>On-site behavioral health treatment</a:t>
            </a:r>
          </a:p>
          <a:p>
            <a:pPr marL="1257342" lvl="2" indent="-457215">
              <a:buFont typeface="Arial" panose="020B0604020202020204" pitchFamily="34" charset="0"/>
              <a:buChar char="•"/>
            </a:pPr>
            <a:r>
              <a:rPr lang="en-US" dirty="0"/>
              <a:t>Wraparound supportive services</a:t>
            </a:r>
          </a:p>
          <a:p>
            <a:pPr marL="1257342" lvl="2" indent="-457215">
              <a:buFont typeface="Arial" panose="020B0604020202020204" pitchFamily="34" charset="0"/>
              <a:buChar char="•"/>
            </a:pPr>
            <a:r>
              <a:rPr lang="en-US" dirty="0"/>
              <a:t>Participation requirements</a:t>
            </a:r>
          </a:p>
          <a:p>
            <a:pPr marL="800126" lvl="2" indent="0"/>
            <a:endParaRPr lang="en-US" dirty="0"/>
          </a:p>
        </p:txBody>
      </p:sp>
    </p:spTree>
    <p:extLst>
      <p:ext uri="{BB962C8B-B14F-4D97-AF65-F5344CB8AC3E}">
        <p14:creationId xmlns:p14="http://schemas.microsoft.com/office/powerpoint/2010/main" val="3339073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329F0-1456-D143-7FF3-FEF4316711A1}"/>
              </a:ext>
            </a:extLst>
          </p:cNvPr>
          <p:cNvSpPr>
            <a:spLocks noGrp="1"/>
          </p:cNvSpPr>
          <p:nvPr>
            <p:ph type="title"/>
          </p:nvPr>
        </p:nvSpPr>
        <p:spPr/>
        <p:txBody>
          <a:bodyPr/>
          <a:lstStyle/>
          <a:p>
            <a:r>
              <a:rPr lang="en-US" dirty="0"/>
              <a:t>HUD NOFO Changes</a:t>
            </a:r>
          </a:p>
        </p:txBody>
      </p:sp>
      <p:sp>
        <p:nvSpPr>
          <p:cNvPr id="3" name="Content Placeholder 2">
            <a:extLst>
              <a:ext uri="{FF2B5EF4-FFF2-40B4-BE49-F238E27FC236}">
                <a16:creationId xmlns:a16="http://schemas.microsoft.com/office/drawing/2014/main" id="{1E669AE7-D2D9-33E4-4371-0A034E2C0A7F}"/>
              </a:ext>
            </a:extLst>
          </p:cNvPr>
          <p:cNvSpPr>
            <a:spLocks noGrp="1"/>
          </p:cNvSpPr>
          <p:nvPr>
            <p:ph idx="1"/>
          </p:nvPr>
        </p:nvSpPr>
        <p:spPr/>
        <p:txBody>
          <a:bodyPr/>
          <a:lstStyle/>
          <a:p>
            <a:pPr marL="857279" lvl="1" indent="-457215">
              <a:buFont typeface="Arial" panose="020B0604020202020204" pitchFamily="34" charset="0"/>
              <a:buChar char="•"/>
            </a:pPr>
            <a:r>
              <a:rPr lang="en-US" dirty="0"/>
              <a:t>Promote Self-Sufficiency</a:t>
            </a:r>
          </a:p>
          <a:p>
            <a:pPr marL="1257342" lvl="2" indent="-457215">
              <a:buFont typeface="Arial" panose="020B0604020202020204" pitchFamily="34" charset="0"/>
              <a:buChar char="•"/>
            </a:pPr>
            <a:r>
              <a:rPr lang="en-US" dirty="0"/>
              <a:t>Partnerships with workforce development, employers, childcare, etc. to increase employment income</a:t>
            </a:r>
          </a:p>
          <a:p>
            <a:pPr marL="857279" lvl="1" indent="-457215">
              <a:buFont typeface="Arial" panose="020B0604020202020204" pitchFamily="34" charset="0"/>
              <a:buChar char="•"/>
            </a:pPr>
            <a:r>
              <a:rPr lang="en-US" dirty="0"/>
              <a:t>Advance Public Safety</a:t>
            </a:r>
          </a:p>
          <a:p>
            <a:pPr marL="1257342" lvl="2" indent="-457215">
              <a:buFont typeface="Arial" panose="020B0604020202020204" pitchFamily="34" charset="0"/>
              <a:buChar char="•"/>
            </a:pPr>
            <a:r>
              <a:rPr lang="en-US" dirty="0"/>
              <a:t>Partnerships with law enforcement</a:t>
            </a:r>
          </a:p>
          <a:p>
            <a:pPr marL="857279" lvl="1" indent="-457215">
              <a:buFont typeface="Arial" panose="020B0604020202020204" pitchFamily="34" charset="0"/>
              <a:buChar char="•"/>
            </a:pPr>
            <a:r>
              <a:rPr lang="en-US" dirty="0"/>
              <a:t>Minimizing Trauma</a:t>
            </a:r>
          </a:p>
          <a:p>
            <a:pPr marL="1257342" lvl="2" indent="-457215">
              <a:buFont typeface="Arial" panose="020B0604020202020204" pitchFamily="34" charset="0"/>
              <a:buChar char="•"/>
            </a:pPr>
            <a:r>
              <a:rPr lang="en-US" dirty="0"/>
              <a:t>Provide trauma informed care and ensure participant safety in programs</a:t>
            </a:r>
          </a:p>
          <a:p>
            <a:endParaRPr lang="en-US" dirty="0"/>
          </a:p>
        </p:txBody>
      </p:sp>
    </p:spTree>
    <p:extLst>
      <p:ext uri="{BB962C8B-B14F-4D97-AF65-F5344CB8AC3E}">
        <p14:creationId xmlns:p14="http://schemas.microsoft.com/office/powerpoint/2010/main" val="2686432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a:extLst>
              <a:ext uri="{FF2B5EF4-FFF2-40B4-BE49-F238E27FC236}">
                <a16:creationId xmlns:a16="http://schemas.microsoft.com/office/drawing/2014/main" id="{0C15322C-80C4-A1AD-60FE-56E960893198}"/>
              </a:ext>
            </a:extLst>
          </p:cNvPr>
          <p:cNvSpPr>
            <a:spLocks noGrp="1" noChangeArrowheads="1"/>
          </p:cNvSpPr>
          <p:nvPr>
            <p:ph type="title"/>
          </p:nvPr>
        </p:nvSpPr>
        <p:spPr/>
        <p:txBody>
          <a:bodyPr/>
          <a:lstStyle/>
          <a:p>
            <a:pPr eaLnBrk="1"/>
            <a:r>
              <a:rPr lang="en-US" altLang="en-US" dirty="0"/>
              <a:t>FY 2025 NOFO Eligibility</a:t>
            </a:r>
          </a:p>
        </p:txBody>
      </p:sp>
      <p:sp>
        <p:nvSpPr>
          <p:cNvPr id="4098" name="Rectangle 2">
            <a:extLst>
              <a:ext uri="{FF2B5EF4-FFF2-40B4-BE49-F238E27FC236}">
                <a16:creationId xmlns:a16="http://schemas.microsoft.com/office/drawing/2014/main" id="{55374C4D-E25F-FC9E-B128-9A1807BD49BF}"/>
              </a:ext>
            </a:extLst>
          </p:cNvPr>
          <p:cNvSpPr>
            <a:spLocks noGrp="1" noChangeArrowheads="1"/>
          </p:cNvSpPr>
          <p:nvPr>
            <p:ph idx="1"/>
          </p:nvPr>
        </p:nvSpPr>
        <p:spPr>
          <a:xfrm>
            <a:off x="554289" y="1716335"/>
            <a:ext cx="9069388" cy="4864943"/>
          </a:xfrm>
        </p:spPr>
        <p:txBody>
          <a:bodyPr/>
          <a:lstStyle/>
          <a:p>
            <a:pPr marL="0" indent="0" eaLnBrk="1">
              <a:buClr>
                <a:srgbClr val="0070C0"/>
              </a:buClr>
              <a:defRPr/>
            </a:pPr>
            <a:r>
              <a:rPr lang="en-US" sz="3000" dirty="0">
                <a:ea typeface="+mn-ea"/>
              </a:rPr>
              <a:t>Eligible Fiscal Year (FY) 2025 Project Applications include:</a:t>
            </a:r>
          </a:p>
          <a:p>
            <a:pPr marL="514367" indent="-514367" eaLnBrk="1">
              <a:buClr>
                <a:srgbClr val="0070C0"/>
              </a:buClr>
              <a:buFont typeface="+mj-lt"/>
              <a:buAutoNum type="arabicPeriod"/>
              <a:defRPr/>
            </a:pPr>
            <a:r>
              <a:rPr lang="en-US" sz="3000" dirty="0">
                <a:solidFill>
                  <a:schemeClr val="tx1"/>
                </a:solidFill>
                <a:ea typeface="+mn-ea"/>
              </a:rPr>
              <a:t>CoC Planning Costs </a:t>
            </a:r>
            <a:r>
              <a:rPr lang="en-US" sz="2400" dirty="0">
                <a:solidFill>
                  <a:schemeClr val="tx1"/>
                </a:solidFill>
                <a:ea typeface="+mn-ea"/>
              </a:rPr>
              <a:t>(Collaborative Applicant Only)</a:t>
            </a:r>
          </a:p>
          <a:p>
            <a:pPr marL="514367" indent="-514367" eaLnBrk="1">
              <a:buClr>
                <a:srgbClr val="0070C0"/>
              </a:buClr>
              <a:buFont typeface="+mj-lt"/>
              <a:buAutoNum type="arabicPeriod"/>
              <a:defRPr/>
            </a:pPr>
            <a:r>
              <a:rPr lang="en-US" sz="3000" dirty="0">
                <a:solidFill>
                  <a:schemeClr val="tx1"/>
                </a:solidFill>
                <a:ea typeface="+mn-ea"/>
              </a:rPr>
              <a:t>Renewal projects eligible for 2025 funds</a:t>
            </a:r>
          </a:p>
          <a:p>
            <a:pPr marL="514367" indent="-514367" eaLnBrk="1">
              <a:buClr>
                <a:srgbClr val="0070C0"/>
              </a:buClr>
              <a:buFont typeface="+mj-lt"/>
              <a:buAutoNum type="arabicPeriod"/>
              <a:defRPr/>
            </a:pPr>
            <a:r>
              <a:rPr lang="en-US" sz="3000" dirty="0">
                <a:solidFill>
                  <a:schemeClr val="tx1"/>
                </a:solidFill>
                <a:ea typeface="+mn-ea"/>
              </a:rPr>
              <a:t>New projects created via reallocation, CoC Bonus, DV Bonus, or a combination of reallocation and bonus </a:t>
            </a:r>
            <a:endParaRPr lang="en-US" sz="3000" dirty="0">
              <a:ea typeface="+mn-ea"/>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00A1F51-DE60-BD70-7936-56F4BE68FACE}"/>
              </a:ext>
            </a:extLst>
          </p:cNvPr>
          <p:cNvSpPr>
            <a:spLocks noGrp="1" noChangeArrowheads="1"/>
          </p:cNvSpPr>
          <p:nvPr>
            <p:ph type="title"/>
          </p:nvPr>
        </p:nvSpPr>
        <p:spPr>
          <a:xfrm>
            <a:off x="692947" y="1541467"/>
            <a:ext cx="8694737" cy="3144837"/>
          </a:xfrm>
        </p:spPr>
        <p:txBody>
          <a:bodyPr/>
          <a:lstStyle/>
          <a:p>
            <a:pPr algn="ctr" eaLnBrk="1"/>
            <a:r>
              <a:rPr lang="en-US" altLang="en-US" dirty="0"/>
              <a:t>Request for </a:t>
            </a:r>
            <a:br>
              <a:rPr lang="en-US" altLang="en-US" dirty="0"/>
            </a:br>
            <a:r>
              <a:rPr lang="en-US" altLang="en-US" dirty="0"/>
              <a:t>New Applications</a:t>
            </a: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Montserrat"/>
        <a:ea typeface=""/>
        <a:cs typeface="Arial Unicode MS"/>
      </a:majorFont>
      <a:minorFont>
        <a:latin typeface="Montserrat"/>
        <a:ea typeface=""/>
        <a:cs typeface="Arial Unicode MS"/>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51AF5775E4DB4DBF6040BB48AED858" ma:contentTypeVersion="4" ma:contentTypeDescription="Create a new document." ma:contentTypeScope="" ma:versionID="8d365bc3e52fb820563694ca32dd2a79">
  <xsd:schema xmlns:xsd="http://www.w3.org/2001/XMLSchema" xmlns:xs="http://www.w3.org/2001/XMLSchema" xmlns:p="http://schemas.microsoft.com/office/2006/metadata/properties" xmlns:ns2="51c7ec66-9a8a-48f3-ab30-571f8b74b2d6" xmlns:ns3="2e29feb1-855f-4bcf-a618-93f2ca66e5f2" targetNamespace="http://schemas.microsoft.com/office/2006/metadata/properties" ma:root="true" ma:fieldsID="34af95e229780dd91080e7068d06db50" ns2:_="" ns3:_="">
    <xsd:import namespace="51c7ec66-9a8a-48f3-ab30-571f8b74b2d6"/>
    <xsd:import namespace="2e29feb1-855f-4bcf-a618-93f2ca66e5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c7ec66-9a8a-48f3-ab30-571f8b74b2d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e29feb1-855f-4bcf-a618-93f2ca66e5f2"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F2ED7FF-14F6-4006-A5F6-D34D4E3EDD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c7ec66-9a8a-48f3-ab30-571f8b74b2d6"/>
    <ds:schemaRef ds:uri="2e29feb1-855f-4bcf-a618-93f2ca66e5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CF7EB9-87FE-44DB-867E-5E2D506DC3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1162</TotalTime>
  <Words>2012</Words>
  <Application>Microsoft Office PowerPoint</Application>
  <PresentationFormat>Custom</PresentationFormat>
  <Paragraphs>196</Paragraphs>
  <Slides>28</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Arial Unicode MS</vt:lpstr>
      <vt:lpstr>Calibri</vt:lpstr>
      <vt:lpstr>Calibri Light</vt:lpstr>
      <vt:lpstr>Courier New</vt:lpstr>
      <vt:lpstr>Montserrat</vt:lpstr>
      <vt:lpstr>Times New Roman</vt:lpstr>
      <vt:lpstr>Office Theme</vt:lpstr>
      <vt:lpstr>FY 2025 HUD CoC Program Competition PA-511 Bristol/Bensalem, Bucks County​ November 24, 2025</vt:lpstr>
      <vt:lpstr>Presentation Overview</vt:lpstr>
      <vt:lpstr>NOFO Overview</vt:lpstr>
      <vt:lpstr>HUD NOFO Changes</vt:lpstr>
      <vt:lpstr>HUD NOFO Changes</vt:lpstr>
      <vt:lpstr>HUD NOFO Changes</vt:lpstr>
      <vt:lpstr>HUD NOFO Changes</vt:lpstr>
      <vt:lpstr>FY 2025 NOFO Eligibility</vt:lpstr>
      <vt:lpstr>Request for  New Applications</vt:lpstr>
      <vt:lpstr>New Projects</vt:lpstr>
      <vt:lpstr>Transitional Housing Component (TH)</vt:lpstr>
      <vt:lpstr>TH Component Continued</vt:lpstr>
      <vt:lpstr>Supportive Services Only Component (SSO)</vt:lpstr>
      <vt:lpstr>New Projects</vt:lpstr>
      <vt:lpstr>DV Bonus Projects</vt:lpstr>
      <vt:lpstr>Next Steps – New Projects</vt:lpstr>
      <vt:lpstr>E-snaps - Registration for  New Users</vt:lpstr>
      <vt:lpstr>Ranking and Priority Overview </vt:lpstr>
      <vt:lpstr>Ranking &amp; Priority Listing</vt:lpstr>
      <vt:lpstr>Project Application Reviews</vt:lpstr>
      <vt:lpstr>New Project Scoring</vt:lpstr>
      <vt:lpstr>Project Scoring and Ranking Criteria</vt:lpstr>
      <vt:lpstr>Timeline &amp; Deadlines</vt:lpstr>
      <vt:lpstr>HUD Requirements</vt:lpstr>
      <vt:lpstr>Bucks County Deadlines</vt:lpstr>
      <vt:lpstr>Questions?</vt:lpstr>
      <vt:lpstr>Resources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 2022 HUD CoC Program Competition PA-511 Bristol/Bensalem, Bucks County​ August 23, 2022</dc:title>
  <dc:creator>Tim Feather</dc:creator>
  <cp:lastModifiedBy>Bodman, Stefanie</cp:lastModifiedBy>
  <cp:revision>19</cp:revision>
  <cp:lastPrinted>1601-01-01T00:00:00Z</cp:lastPrinted>
  <dcterms:created xsi:type="dcterms:W3CDTF">2021-01-26T16:49:43Z</dcterms:created>
  <dcterms:modified xsi:type="dcterms:W3CDTF">2025-11-24T20:57:42Z</dcterms:modified>
</cp:coreProperties>
</file>